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57" r:id="rId6"/>
    <p:sldId id="261" r:id="rId7"/>
    <p:sldId id="274" r:id="rId8"/>
    <p:sldId id="259" r:id="rId9"/>
    <p:sldId id="282" r:id="rId10"/>
    <p:sldId id="301" r:id="rId11"/>
    <p:sldId id="303" r:id="rId12"/>
    <p:sldId id="327" r:id="rId13"/>
    <p:sldId id="349" r:id="rId14"/>
    <p:sldId id="329" r:id="rId15"/>
    <p:sldId id="330" r:id="rId16"/>
    <p:sldId id="331" r:id="rId17"/>
    <p:sldId id="332" r:id="rId18"/>
    <p:sldId id="333" r:id="rId19"/>
    <p:sldId id="334" r:id="rId20"/>
    <p:sldId id="335" r:id="rId21"/>
    <p:sldId id="291" r:id="rId22"/>
    <p:sldId id="308" r:id="rId23"/>
    <p:sldId id="336" r:id="rId24"/>
    <p:sldId id="337" r:id="rId25"/>
    <p:sldId id="312" r:id="rId26"/>
    <p:sldId id="339" r:id="rId27"/>
    <p:sldId id="319" r:id="rId28"/>
    <p:sldId id="338" r:id="rId29"/>
    <p:sldId id="350" r:id="rId30"/>
    <p:sldId id="340" r:id="rId31"/>
    <p:sldId id="343" r:id="rId32"/>
    <p:sldId id="341" r:id="rId33"/>
    <p:sldId id="354" r:id="rId34"/>
    <p:sldId id="342" r:id="rId35"/>
    <p:sldId id="344" r:id="rId36"/>
    <p:sldId id="346" r:id="rId37"/>
    <p:sldId id="345" r:id="rId38"/>
    <p:sldId id="347" r:id="rId39"/>
    <p:sldId id="351" r:id="rId40"/>
    <p:sldId id="352" r:id="rId41"/>
    <p:sldId id="353" r:id="rId4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C6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6AC8B0-5B08-4A0E-9485-BEDBEB1A218B}" v="209" dt="2024-03-07T20:24:14.8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Estilo Claro 2 - Ênfas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799B23B-EC83-4686-B30A-512413B5E67A}" styleName="Estilo Claro 3 - Ênfas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012ECD-51FC-41F1-AA8D-1B2483CD663E}" styleName="Estilo Claro 2 - Ênfas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Estilo Claro 1 - Ênfas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Estilo Mé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30" autoAdjust="0"/>
    <p:restoredTop sz="93447" autoAdjust="0"/>
  </p:normalViewPr>
  <p:slideViewPr>
    <p:cSldViewPr snapToGrid="0" showGuides="1">
      <p:cViewPr varScale="1">
        <p:scale>
          <a:sx n="112" d="100"/>
          <a:sy n="112" d="100"/>
        </p:scale>
        <p:origin x="450" y="96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microsoft.com/office/2015/10/relationships/revisionInfo" Target="revisionInfo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0" Type="http://schemas.openxmlformats.org/officeDocument/2006/relationships/slide" Target="slides/slide15.xml"/><Relationship Id="rId41" Type="http://schemas.openxmlformats.org/officeDocument/2006/relationships/slide" Target="slides/slide3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Apuracao_ContratosAtivos_2023_2024%20-%20Com%20Gr&#225;ficos%20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Quantitativos%202022_2023_2024_PorTipoConsignacao_Banco%20-%20Com%20gr&#225;fico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Quantitativos%202022_2023_2024_PorTipoConsignacao_Banco%20-%20Com%20gr&#225;fico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Quantitativos%202022_2023_2024_PorTipoConsignacao_Banco%20-%20Com%20gr&#225;fico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Quantitativos%202022_2023_2024_PorTipoConsignacao_Banco%20-%20Com%20gr&#225;ficos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Quantitativos%202022_2023_2024_PorTipoConsignacao_Banco%20-%20Com%20gr&#225;ficos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Quantitativos%202022_2023_2024_PorTipoConsignacao_Banco%20-%20Com%20gr&#225;ficos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Quantitativos%202022_2023_2024_PorTipoConsignacao_Banco%20-%20Com%20gr&#225;ficos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Quantitativos%202022_2023_2024_PorTipoConsignacao_Banco%20-%20Com%20gr&#225;ficos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Quantitativos%202022_2023_2024_PorTipoConsignacao_Banco%20-%20Com%20gr&#225;ficos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Quantitativos%202022_2023_2024_PorTipoConsignacao_Banco%20-%20Com%20gr&#225;ficos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Apuracao_ContratosAtivos_2023_2024%20-%20Com%20Gr&#225;ficos%20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Quantitativos%202022_2023_2024_PorTipoConsignacao_Banco%20-%20Com%20gr&#225;ficos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Quantitativos%202022_2023_2024_PorTipoConsignacao_Banco%20-%20Com%20gr&#225;ficos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Quantitativos%202022_2023_2024_PorTipoConsignacao_Banco%20-%20Com%20gr&#225;ficos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Apuracao_ContratosAtivos_2023_2024%20-%20Com%20Gr&#225;ficos%20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Apuracao_ContratosAtivos_2023_2024%20-%20Com%20Gr&#225;ficos%203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Apuracao_ContratosAtivos_2023_2024%20-%20Com%20Gr&#225;ficos%203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Apuracao_ContratosAtivos_2023_2024%20-%20Com%20Gr&#225;ficos%203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Apuracao_ContratosAtivos_2023_2024%20-%20Com%20Gr&#225;ficos%203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Apuracao_ContratosAtivos_2023_2024%20-%20Com%20Gr&#225;ficos%203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Reuni&#227;o%20CNPS\04_2024\Quantitativos%202022_2023_2024_PorTipoConsignacao_Banco%20-%20Com%20gr&#225;fico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'Todas Descrescente'!$B$1</c:f>
              <c:strCache>
                <c:ptCount val="1"/>
                <c:pt idx="0">
                  <c:v>jan/23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'Todas Descrescente'!$A$2:$A$22</c:f>
              <c:strCache>
                <c:ptCount val="21"/>
                <c:pt idx="0">
                  <c:v>029 BANCO ITAU CONSIGNADO S.A.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318 - BANCO BMG S. A.</c:v>
                </c:pt>
                <c:pt idx="4">
                  <c:v>033 - BANCO SANTANDER (BRASIL) S/A</c:v>
                </c:pt>
                <c:pt idx="5">
                  <c:v>104 - CAIXA ECONOMICA FEDERAL</c:v>
                </c:pt>
                <c:pt idx="6">
                  <c:v>626 - BANCO C6 CONSIGNADO</c:v>
                </c:pt>
                <c:pt idx="7">
                  <c:v>341 - BANCO ITAU S/A</c:v>
                </c:pt>
                <c:pt idx="8">
                  <c:v>121 - BANCO AGIBANK S.A.</c:v>
                </c:pt>
                <c:pt idx="9">
                  <c:v>001 - BANCO DO BRASIL S/A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254 - PARANA BANCO S. A.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*752 - CETELEM-BNP	</c:v>
                </c:pt>
                <c:pt idx="16">
                  <c:v>422 - BANCO SAFRA S/A</c:v>
                </c:pt>
                <c:pt idx="17">
                  <c:v>394 - BANCO BRADESCO FINANCIAMENTOS S.A.</c:v>
                </c:pt>
                <c:pt idx="18">
                  <c:v>934 - AGIBANK FINANCEIRA S/A CREDITO, FINANCIAMENTO E INVESTI</c:v>
                </c:pt>
                <c:pt idx="19">
                  <c:v>*739 - BANCO CETELEM S.A.</c:v>
                </c:pt>
                <c:pt idx="20">
                  <c:v>000 - Outras</c:v>
                </c:pt>
              </c:strCache>
            </c:strRef>
          </c:cat>
          <c:val>
            <c:numRef>
              <c:f>'Todas Descrescente'!$B$2:$B$22</c:f>
              <c:numCache>
                <c:formatCode>#,##0</c:formatCode>
                <c:ptCount val="21"/>
                <c:pt idx="0">
                  <c:v>9310578</c:v>
                </c:pt>
                <c:pt idx="1">
                  <c:v>7166485</c:v>
                </c:pt>
                <c:pt idx="2">
                  <c:v>7304835</c:v>
                </c:pt>
                <c:pt idx="3">
                  <c:v>5893281</c:v>
                </c:pt>
                <c:pt idx="4">
                  <c:v>3732003</c:v>
                </c:pt>
                <c:pt idx="5">
                  <c:v>3906818</c:v>
                </c:pt>
                <c:pt idx="6">
                  <c:v>2486824</c:v>
                </c:pt>
                <c:pt idx="7">
                  <c:v>2862605</c:v>
                </c:pt>
                <c:pt idx="8">
                  <c:v>1768253</c:v>
                </c:pt>
                <c:pt idx="9">
                  <c:v>2099882</c:v>
                </c:pt>
                <c:pt idx="10">
                  <c:v>1104285</c:v>
                </c:pt>
                <c:pt idx="11">
                  <c:v>1419003</c:v>
                </c:pt>
                <c:pt idx="12">
                  <c:v>1302805</c:v>
                </c:pt>
                <c:pt idx="13">
                  <c:v>1225902</c:v>
                </c:pt>
                <c:pt idx="14">
                  <c:v>1521924</c:v>
                </c:pt>
                <c:pt idx="15" formatCode="General">
                  <c:v>0</c:v>
                </c:pt>
                <c:pt idx="16">
                  <c:v>1373287</c:v>
                </c:pt>
                <c:pt idx="17">
                  <c:v>1348399</c:v>
                </c:pt>
                <c:pt idx="18">
                  <c:v>327868</c:v>
                </c:pt>
                <c:pt idx="19">
                  <c:v>1917392</c:v>
                </c:pt>
                <c:pt idx="20">
                  <c:v>1460415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69-4E4F-A02C-6178BD4685DA}"/>
            </c:ext>
          </c:extLst>
        </c:ser>
        <c:ser>
          <c:idx val="1"/>
          <c:order val="1"/>
          <c:tx>
            <c:strRef>
              <c:f>'Todas Descrescente'!$C$1</c:f>
              <c:strCache>
                <c:ptCount val="1"/>
                <c:pt idx="0">
                  <c:v>fev/23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'Todas Descrescente'!$A$2:$A$22</c:f>
              <c:strCache>
                <c:ptCount val="21"/>
                <c:pt idx="0">
                  <c:v>029 BANCO ITAU CONSIGNADO S.A.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318 - BANCO BMG S. A.</c:v>
                </c:pt>
                <c:pt idx="4">
                  <c:v>033 - BANCO SANTANDER (BRASIL) S/A</c:v>
                </c:pt>
                <c:pt idx="5">
                  <c:v>104 - CAIXA ECONOMICA FEDERAL</c:v>
                </c:pt>
                <c:pt idx="6">
                  <c:v>626 - BANCO C6 CONSIGNADO</c:v>
                </c:pt>
                <c:pt idx="7">
                  <c:v>341 - BANCO ITAU S/A</c:v>
                </c:pt>
                <c:pt idx="8">
                  <c:v>121 - BANCO AGIBANK S.A.</c:v>
                </c:pt>
                <c:pt idx="9">
                  <c:v>001 - BANCO DO BRASIL S/A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254 - PARANA BANCO S. A.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*752 - CETELEM-BNP	</c:v>
                </c:pt>
                <c:pt idx="16">
                  <c:v>422 - BANCO SAFRA S/A</c:v>
                </c:pt>
                <c:pt idx="17">
                  <c:v>394 - BANCO BRADESCO FINANCIAMENTOS S.A.</c:v>
                </c:pt>
                <c:pt idx="18">
                  <c:v>934 - AGIBANK FINANCEIRA S/A CREDITO, FINANCIAMENTO E INVESTI</c:v>
                </c:pt>
                <c:pt idx="19">
                  <c:v>*739 - BANCO CETELEM S.A.</c:v>
                </c:pt>
                <c:pt idx="20">
                  <c:v>000 - Outras</c:v>
                </c:pt>
              </c:strCache>
            </c:strRef>
          </c:cat>
          <c:val>
            <c:numRef>
              <c:f>'Todas Descrescente'!$C$2:$C$22</c:f>
              <c:numCache>
                <c:formatCode>#,##0</c:formatCode>
                <c:ptCount val="21"/>
                <c:pt idx="0">
                  <c:v>9343290</c:v>
                </c:pt>
                <c:pt idx="1">
                  <c:v>7316673</c:v>
                </c:pt>
                <c:pt idx="2">
                  <c:v>7408444</c:v>
                </c:pt>
                <c:pt idx="3">
                  <c:v>5954545</c:v>
                </c:pt>
                <c:pt idx="4">
                  <c:v>3841879</c:v>
                </c:pt>
                <c:pt idx="5">
                  <c:v>3956302</c:v>
                </c:pt>
                <c:pt idx="6">
                  <c:v>2630470</c:v>
                </c:pt>
                <c:pt idx="7">
                  <c:v>2924669</c:v>
                </c:pt>
                <c:pt idx="8">
                  <c:v>1861660</c:v>
                </c:pt>
                <c:pt idx="9">
                  <c:v>2148575</c:v>
                </c:pt>
                <c:pt idx="10">
                  <c:v>1155715</c:v>
                </c:pt>
                <c:pt idx="11">
                  <c:v>1465317</c:v>
                </c:pt>
                <c:pt idx="12">
                  <c:v>1322964</c:v>
                </c:pt>
                <c:pt idx="13">
                  <c:v>1269437</c:v>
                </c:pt>
                <c:pt idx="14">
                  <c:v>1530388</c:v>
                </c:pt>
                <c:pt idx="15" formatCode="General">
                  <c:v>0</c:v>
                </c:pt>
                <c:pt idx="16">
                  <c:v>1373798</c:v>
                </c:pt>
                <c:pt idx="17">
                  <c:v>1320594</c:v>
                </c:pt>
                <c:pt idx="18">
                  <c:v>333998</c:v>
                </c:pt>
                <c:pt idx="19">
                  <c:v>1833790</c:v>
                </c:pt>
                <c:pt idx="20">
                  <c:v>1526170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69-4E4F-A02C-6178BD4685DA}"/>
            </c:ext>
          </c:extLst>
        </c:ser>
        <c:ser>
          <c:idx val="2"/>
          <c:order val="2"/>
          <c:tx>
            <c:strRef>
              <c:f>'Todas Descrescente'!$D$1</c:f>
              <c:strCache>
                <c:ptCount val="1"/>
                <c:pt idx="0">
                  <c:v>mar/23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'Todas Descrescente'!$A$2:$A$22</c:f>
              <c:strCache>
                <c:ptCount val="21"/>
                <c:pt idx="0">
                  <c:v>029 BANCO ITAU CONSIGNADO S.A.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318 - BANCO BMG S. A.</c:v>
                </c:pt>
                <c:pt idx="4">
                  <c:v>033 - BANCO SANTANDER (BRASIL) S/A</c:v>
                </c:pt>
                <c:pt idx="5">
                  <c:v>104 - CAIXA ECONOMICA FEDERAL</c:v>
                </c:pt>
                <c:pt idx="6">
                  <c:v>626 - BANCO C6 CONSIGNADO</c:v>
                </c:pt>
                <c:pt idx="7">
                  <c:v>341 - BANCO ITAU S/A</c:v>
                </c:pt>
                <c:pt idx="8">
                  <c:v>121 - BANCO AGIBANK S.A.</c:v>
                </c:pt>
                <c:pt idx="9">
                  <c:v>001 - BANCO DO BRASIL S/A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254 - PARANA BANCO S. A.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*752 - CETELEM-BNP	</c:v>
                </c:pt>
                <c:pt idx="16">
                  <c:v>422 - BANCO SAFRA S/A</c:v>
                </c:pt>
                <c:pt idx="17">
                  <c:v>394 - BANCO BRADESCO FINANCIAMENTOS S.A.</c:v>
                </c:pt>
                <c:pt idx="18">
                  <c:v>934 - AGIBANK FINANCEIRA S/A CREDITO, FINANCIAMENTO E INVESTI</c:v>
                </c:pt>
                <c:pt idx="19">
                  <c:v>*739 - BANCO CETELEM S.A.</c:v>
                </c:pt>
                <c:pt idx="20">
                  <c:v>000 - Outras</c:v>
                </c:pt>
              </c:strCache>
            </c:strRef>
          </c:cat>
          <c:val>
            <c:numRef>
              <c:f>'Todas Descrescente'!$D$2:$D$22</c:f>
              <c:numCache>
                <c:formatCode>#,##0</c:formatCode>
                <c:ptCount val="21"/>
                <c:pt idx="0">
                  <c:v>9310048</c:v>
                </c:pt>
                <c:pt idx="1">
                  <c:v>7334719</c:v>
                </c:pt>
                <c:pt idx="2">
                  <c:v>7392679</c:v>
                </c:pt>
                <c:pt idx="3">
                  <c:v>5976225</c:v>
                </c:pt>
                <c:pt idx="4">
                  <c:v>3861746</c:v>
                </c:pt>
                <c:pt idx="5">
                  <c:v>3952628</c:v>
                </c:pt>
                <c:pt idx="6">
                  <c:v>2671920</c:v>
                </c:pt>
                <c:pt idx="7">
                  <c:v>2933270</c:v>
                </c:pt>
                <c:pt idx="8">
                  <c:v>1899344</c:v>
                </c:pt>
                <c:pt idx="9">
                  <c:v>2153784</c:v>
                </c:pt>
                <c:pt idx="10">
                  <c:v>1181445</c:v>
                </c:pt>
                <c:pt idx="11">
                  <c:v>1493262</c:v>
                </c:pt>
                <c:pt idx="12">
                  <c:v>1336183</c:v>
                </c:pt>
                <c:pt idx="13">
                  <c:v>1290232</c:v>
                </c:pt>
                <c:pt idx="14">
                  <c:v>1528169</c:v>
                </c:pt>
                <c:pt idx="15" formatCode="General">
                  <c:v>0</c:v>
                </c:pt>
                <c:pt idx="16">
                  <c:v>1361873</c:v>
                </c:pt>
                <c:pt idx="17">
                  <c:v>1292727</c:v>
                </c:pt>
                <c:pt idx="18">
                  <c:v>338788</c:v>
                </c:pt>
                <c:pt idx="19">
                  <c:v>1751835</c:v>
                </c:pt>
                <c:pt idx="20">
                  <c:v>1612157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B69-4E4F-A02C-6178BD4685DA}"/>
            </c:ext>
          </c:extLst>
        </c:ser>
        <c:ser>
          <c:idx val="3"/>
          <c:order val="3"/>
          <c:tx>
            <c:strRef>
              <c:f>'Todas Descrescente'!$E$1</c:f>
              <c:strCache>
                <c:ptCount val="1"/>
                <c:pt idx="0">
                  <c:v>abr/23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'Todas Descrescente'!$A$2:$A$22</c:f>
              <c:strCache>
                <c:ptCount val="21"/>
                <c:pt idx="0">
                  <c:v>029 BANCO ITAU CONSIGNADO S.A.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318 - BANCO BMG S. A.</c:v>
                </c:pt>
                <c:pt idx="4">
                  <c:v>033 - BANCO SANTANDER (BRASIL) S/A</c:v>
                </c:pt>
                <c:pt idx="5">
                  <c:v>104 - CAIXA ECONOMICA FEDERAL</c:v>
                </c:pt>
                <c:pt idx="6">
                  <c:v>626 - BANCO C6 CONSIGNADO</c:v>
                </c:pt>
                <c:pt idx="7">
                  <c:v>341 - BANCO ITAU S/A</c:v>
                </c:pt>
                <c:pt idx="8">
                  <c:v>121 - BANCO AGIBANK S.A.</c:v>
                </c:pt>
                <c:pt idx="9">
                  <c:v>001 - BANCO DO BRASIL S/A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254 - PARANA BANCO S. A.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*752 - CETELEM-BNP	</c:v>
                </c:pt>
                <c:pt idx="16">
                  <c:v>422 - BANCO SAFRA S/A</c:v>
                </c:pt>
                <c:pt idx="17">
                  <c:v>394 - BANCO BRADESCO FINANCIAMENTOS S.A.</c:v>
                </c:pt>
                <c:pt idx="18">
                  <c:v>934 - AGIBANK FINANCEIRA S/A CREDITO, FINANCIAMENTO E INVESTI</c:v>
                </c:pt>
                <c:pt idx="19">
                  <c:v>*739 - BANCO CETELEM S.A.</c:v>
                </c:pt>
                <c:pt idx="20">
                  <c:v>000 - Outras</c:v>
                </c:pt>
              </c:strCache>
            </c:strRef>
          </c:cat>
          <c:val>
            <c:numRef>
              <c:f>'Todas Descrescente'!$E$2:$E$22</c:f>
              <c:numCache>
                <c:formatCode>#,##0</c:formatCode>
                <c:ptCount val="21"/>
                <c:pt idx="0">
                  <c:v>9283660</c:v>
                </c:pt>
                <c:pt idx="1">
                  <c:v>7375244</c:v>
                </c:pt>
                <c:pt idx="2">
                  <c:v>7374210</c:v>
                </c:pt>
                <c:pt idx="3">
                  <c:v>6071037</c:v>
                </c:pt>
                <c:pt idx="4">
                  <c:v>3875133</c:v>
                </c:pt>
                <c:pt idx="5">
                  <c:v>3995709</c:v>
                </c:pt>
                <c:pt idx="6">
                  <c:v>2734449</c:v>
                </c:pt>
                <c:pt idx="7">
                  <c:v>2976823</c:v>
                </c:pt>
                <c:pt idx="8">
                  <c:v>1958495</c:v>
                </c:pt>
                <c:pt idx="9">
                  <c:v>2182291</c:v>
                </c:pt>
                <c:pt idx="10">
                  <c:v>1211301</c:v>
                </c:pt>
                <c:pt idx="11">
                  <c:v>1535423</c:v>
                </c:pt>
                <c:pt idx="12">
                  <c:v>1369565</c:v>
                </c:pt>
                <c:pt idx="13">
                  <c:v>1295721</c:v>
                </c:pt>
                <c:pt idx="14">
                  <c:v>1526414</c:v>
                </c:pt>
                <c:pt idx="15" formatCode="General">
                  <c:v>0</c:v>
                </c:pt>
                <c:pt idx="16">
                  <c:v>1350713</c:v>
                </c:pt>
                <c:pt idx="17">
                  <c:v>1271270</c:v>
                </c:pt>
                <c:pt idx="18">
                  <c:v>345675</c:v>
                </c:pt>
                <c:pt idx="19">
                  <c:v>1709356</c:v>
                </c:pt>
                <c:pt idx="20">
                  <c:v>1685437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B69-4E4F-A02C-6178BD4685DA}"/>
            </c:ext>
          </c:extLst>
        </c:ser>
        <c:ser>
          <c:idx val="4"/>
          <c:order val="4"/>
          <c:tx>
            <c:strRef>
              <c:f>'Todas Descrescente'!$F$1</c:f>
              <c:strCache>
                <c:ptCount val="1"/>
                <c:pt idx="0">
                  <c:v>mai/23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'Todas Descrescente'!$A$2:$A$22</c:f>
              <c:strCache>
                <c:ptCount val="21"/>
                <c:pt idx="0">
                  <c:v>029 BANCO ITAU CONSIGNADO S.A.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318 - BANCO BMG S. A.</c:v>
                </c:pt>
                <c:pt idx="4">
                  <c:v>033 - BANCO SANTANDER (BRASIL) S/A</c:v>
                </c:pt>
                <c:pt idx="5">
                  <c:v>104 - CAIXA ECONOMICA FEDERAL</c:v>
                </c:pt>
                <c:pt idx="6">
                  <c:v>626 - BANCO C6 CONSIGNADO</c:v>
                </c:pt>
                <c:pt idx="7">
                  <c:v>341 - BANCO ITAU S/A</c:v>
                </c:pt>
                <c:pt idx="8">
                  <c:v>121 - BANCO AGIBANK S.A.</c:v>
                </c:pt>
                <c:pt idx="9">
                  <c:v>001 - BANCO DO BRASIL S/A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254 - PARANA BANCO S. A.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*752 - CETELEM-BNP	</c:v>
                </c:pt>
                <c:pt idx="16">
                  <c:v>422 - BANCO SAFRA S/A</c:v>
                </c:pt>
                <c:pt idx="17">
                  <c:v>394 - BANCO BRADESCO FINANCIAMENTOS S.A.</c:v>
                </c:pt>
                <c:pt idx="18">
                  <c:v>934 - AGIBANK FINANCEIRA S/A CREDITO, FINANCIAMENTO E INVESTI</c:v>
                </c:pt>
                <c:pt idx="19">
                  <c:v>*739 - BANCO CETELEM S.A.</c:v>
                </c:pt>
                <c:pt idx="20">
                  <c:v>000 - Outras</c:v>
                </c:pt>
              </c:strCache>
            </c:strRef>
          </c:cat>
          <c:val>
            <c:numRef>
              <c:f>'Todas Descrescente'!$F$2:$F$22</c:f>
              <c:numCache>
                <c:formatCode>#,##0</c:formatCode>
                <c:ptCount val="21"/>
                <c:pt idx="0">
                  <c:v>9201720</c:v>
                </c:pt>
                <c:pt idx="1">
                  <c:v>7405076</c:v>
                </c:pt>
                <c:pt idx="2">
                  <c:v>7325475</c:v>
                </c:pt>
                <c:pt idx="3">
                  <c:v>6046605</c:v>
                </c:pt>
                <c:pt idx="4">
                  <c:v>3905002</c:v>
                </c:pt>
                <c:pt idx="5">
                  <c:v>3999598</c:v>
                </c:pt>
                <c:pt idx="6">
                  <c:v>2795964</c:v>
                </c:pt>
                <c:pt idx="7">
                  <c:v>2991345</c:v>
                </c:pt>
                <c:pt idx="8">
                  <c:v>2098104</c:v>
                </c:pt>
                <c:pt idx="9">
                  <c:v>2200926</c:v>
                </c:pt>
                <c:pt idx="10">
                  <c:v>1256946</c:v>
                </c:pt>
                <c:pt idx="11">
                  <c:v>1569301</c:v>
                </c:pt>
                <c:pt idx="12">
                  <c:v>1401245</c:v>
                </c:pt>
                <c:pt idx="13">
                  <c:v>1325116</c:v>
                </c:pt>
                <c:pt idx="14">
                  <c:v>1525221</c:v>
                </c:pt>
                <c:pt idx="15">
                  <c:v>1633120</c:v>
                </c:pt>
                <c:pt idx="16">
                  <c:v>1342455</c:v>
                </c:pt>
                <c:pt idx="17">
                  <c:v>1246466</c:v>
                </c:pt>
                <c:pt idx="18">
                  <c:v>348727</c:v>
                </c:pt>
                <c:pt idx="19">
                  <c:v>0</c:v>
                </c:pt>
                <c:pt idx="20">
                  <c:v>1761755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69-4E4F-A02C-6178BD4685DA}"/>
            </c:ext>
          </c:extLst>
        </c:ser>
        <c:ser>
          <c:idx val="5"/>
          <c:order val="5"/>
          <c:tx>
            <c:strRef>
              <c:f>'Todas Descrescente'!$G$1</c:f>
              <c:strCache>
                <c:ptCount val="1"/>
                <c:pt idx="0">
                  <c:v>jun/23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'Todas Descrescente'!$A$2:$A$22</c:f>
              <c:strCache>
                <c:ptCount val="21"/>
                <c:pt idx="0">
                  <c:v>029 BANCO ITAU CONSIGNADO S.A.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318 - BANCO BMG S. A.</c:v>
                </c:pt>
                <c:pt idx="4">
                  <c:v>033 - BANCO SANTANDER (BRASIL) S/A</c:v>
                </c:pt>
                <c:pt idx="5">
                  <c:v>104 - CAIXA ECONOMICA FEDERAL</c:v>
                </c:pt>
                <c:pt idx="6">
                  <c:v>626 - BANCO C6 CONSIGNADO</c:v>
                </c:pt>
                <c:pt idx="7">
                  <c:v>341 - BANCO ITAU S/A</c:v>
                </c:pt>
                <c:pt idx="8">
                  <c:v>121 - BANCO AGIBANK S.A.</c:v>
                </c:pt>
                <c:pt idx="9">
                  <c:v>001 - BANCO DO BRASIL S/A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254 - PARANA BANCO S. A.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*752 - CETELEM-BNP	</c:v>
                </c:pt>
                <c:pt idx="16">
                  <c:v>422 - BANCO SAFRA S/A</c:v>
                </c:pt>
                <c:pt idx="17">
                  <c:v>394 - BANCO BRADESCO FINANCIAMENTOS S.A.</c:v>
                </c:pt>
                <c:pt idx="18">
                  <c:v>934 - AGIBANK FINANCEIRA S/A CREDITO, FINANCIAMENTO E INVESTI</c:v>
                </c:pt>
                <c:pt idx="19">
                  <c:v>*739 - BANCO CETELEM S.A.</c:v>
                </c:pt>
                <c:pt idx="20">
                  <c:v>000 - Outras</c:v>
                </c:pt>
              </c:strCache>
            </c:strRef>
          </c:cat>
          <c:val>
            <c:numRef>
              <c:f>'Todas Descrescente'!$G$2:$G$22</c:f>
              <c:numCache>
                <c:formatCode>#,##0</c:formatCode>
                <c:ptCount val="21"/>
                <c:pt idx="0">
                  <c:v>9124794</c:v>
                </c:pt>
                <c:pt idx="1">
                  <c:v>7430593</c:v>
                </c:pt>
                <c:pt idx="2">
                  <c:v>7276859</c:v>
                </c:pt>
                <c:pt idx="3">
                  <c:v>5991822</c:v>
                </c:pt>
                <c:pt idx="4">
                  <c:v>3918842</c:v>
                </c:pt>
                <c:pt idx="5">
                  <c:v>3991184</c:v>
                </c:pt>
                <c:pt idx="6">
                  <c:v>2837614</c:v>
                </c:pt>
                <c:pt idx="7">
                  <c:v>2958939</c:v>
                </c:pt>
                <c:pt idx="8">
                  <c:v>2128297</c:v>
                </c:pt>
                <c:pt idx="9">
                  <c:v>2210334</c:v>
                </c:pt>
                <c:pt idx="10">
                  <c:v>1295540</c:v>
                </c:pt>
                <c:pt idx="11">
                  <c:v>1587951</c:v>
                </c:pt>
                <c:pt idx="12">
                  <c:v>1417050</c:v>
                </c:pt>
                <c:pt idx="13">
                  <c:v>1350489</c:v>
                </c:pt>
                <c:pt idx="14">
                  <c:v>1518271</c:v>
                </c:pt>
                <c:pt idx="15">
                  <c:v>1588318</c:v>
                </c:pt>
                <c:pt idx="16">
                  <c:v>1325185</c:v>
                </c:pt>
                <c:pt idx="17">
                  <c:v>1227840</c:v>
                </c:pt>
                <c:pt idx="18">
                  <c:v>349981</c:v>
                </c:pt>
                <c:pt idx="19">
                  <c:v>0</c:v>
                </c:pt>
                <c:pt idx="20">
                  <c:v>1803001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B69-4E4F-A02C-6178BD4685DA}"/>
            </c:ext>
          </c:extLst>
        </c:ser>
        <c:ser>
          <c:idx val="6"/>
          <c:order val="6"/>
          <c:tx>
            <c:strRef>
              <c:f>'Todas Descrescente'!$H$1</c:f>
              <c:strCache>
                <c:ptCount val="1"/>
                <c:pt idx="0">
                  <c:v>jul/23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'Todas Descrescente'!$A$2:$A$22</c:f>
              <c:strCache>
                <c:ptCount val="21"/>
                <c:pt idx="0">
                  <c:v>029 BANCO ITAU CONSIGNADO S.A.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318 - BANCO BMG S. A.</c:v>
                </c:pt>
                <c:pt idx="4">
                  <c:v>033 - BANCO SANTANDER (BRASIL) S/A</c:v>
                </c:pt>
                <c:pt idx="5">
                  <c:v>104 - CAIXA ECONOMICA FEDERAL</c:v>
                </c:pt>
                <c:pt idx="6">
                  <c:v>626 - BANCO C6 CONSIGNADO</c:v>
                </c:pt>
                <c:pt idx="7">
                  <c:v>341 - BANCO ITAU S/A</c:v>
                </c:pt>
                <c:pt idx="8">
                  <c:v>121 - BANCO AGIBANK S.A.</c:v>
                </c:pt>
                <c:pt idx="9">
                  <c:v>001 - BANCO DO BRASIL S/A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254 - PARANA BANCO S. A.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*752 - CETELEM-BNP	</c:v>
                </c:pt>
                <c:pt idx="16">
                  <c:v>422 - BANCO SAFRA S/A</c:v>
                </c:pt>
                <c:pt idx="17">
                  <c:v>394 - BANCO BRADESCO FINANCIAMENTOS S.A.</c:v>
                </c:pt>
                <c:pt idx="18">
                  <c:v>934 - AGIBANK FINANCEIRA S/A CREDITO, FINANCIAMENTO E INVESTI</c:v>
                </c:pt>
                <c:pt idx="19">
                  <c:v>*739 - BANCO CETELEM S.A.</c:v>
                </c:pt>
                <c:pt idx="20">
                  <c:v>000 - Outras</c:v>
                </c:pt>
              </c:strCache>
            </c:strRef>
          </c:cat>
          <c:val>
            <c:numRef>
              <c:f>'Todas Descrescente'!$H$2:$H$22</c:f>
              <c:numCache>
                <c:formatCode>#,##0</c:formatCode>
                <c:ptCount val="21"/>
                <c:pt idx="0">
                  <c:v>9043705</c:v>
                </c:pt>
                <c:pt idx="1">
                  <c:v>7462801</c:v>
                </c:pt>
                <c:pt idx="2">
                  <c:v>7235300</c:v>
                </c:pt>
                <c:pt idx="3">
                  <c:v>5957433</c:v>
                </c:pt>
                <c:pt idx="4">
                  <c:v>3922722</c:v>
                </c:pt>
                <c:pt idx="5">
                  <c:v>3983890</c:v>
                </c:pt>
                <c:pt idx="6">
                  <c:v>2881902</c:v>
                </c:pt>
                <c:pt idx="7">
                  <c:v>2932205</c:v>
                </c:pt>
                <c:pt idx="8">
                  <c:v>2147412</c:v>
                </c:pt>
                <c:pt idx="9">
                  <c:v>2215401</c:v>
                </c:pt>
                <c:pt idx="10">
                  <c:v>1338138</c:v>
                </c:pt>
                <c:pt idx="11">
                  <c:v>1598320</c:v>
                </c:pt>
                <c:pt idx="12">
                  <c:v>1432702</c:v>
                </c:pt>
                <c:pt idx="13">
                  <c:v>1376860</c:v>
                </c:pt>
                <c:pt idx="14">
                  <c:v>1499592</c:v>
                </c:pt>
                <c:pt idx="15">
                  <c:v>1540403</c:v>
                </c:pt>
                <c:pt idx="16">
                  <c:v>1304044</c:v>
                </c:pt>
                <c:pt idx="17">
                  <c:v>1210217</c:v>
                </c:pt>
                <c:pt idx="18">
                  <c:v>351097</c:v>
                </c:pt>
                <c:pt idx="19" formatCode="General">
                  <c:v>0</c:v>
                </c:pt>
                <c:pt idx="20">
                  <c:v>1842410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B69-4E4F-A02C-6178BD4685DA}"/>
            </c:ext>
          </c:extLst>
        </c:ser>
        <c:ser>
          <c:idx val="7"/>
          <c:order val="7"/>
          <c:tx>
            <c:strRef>
              <c:f>'Todas Descrescente'!$I$1</c:f>
              <c:strCache>
                <c:ptCount val="1"/>
                <c:pt idx="0">
                  <c:v>ago/23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'Todas Descrescente'!$A$2:$A$22</c:f>
              <c:strCache>
                <c:ptCount val="21"/>
                <c:pt idx="0">
                  <c:v>029 BANCO ITAU CONSIGNADO S.A.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318 - BANCO BMG S. A.</c:v>
                </c:pt>
                <c:pt idx="4">
                  <c:v>033 - BANCO SANTANDER (BRASIL) S/A</c:v>
                </c:pt>
                <c:pt idx="5">
                  <c:v>104 - CAIXA ECONOMICA FEDERAL</c:v>
                </c:pt>
                <c:pt idx="6">
                  <c:v>626 - BANCO C6 CONSIGNADO</c:v>
                </c:pt>
                <c:pt idx="7">
                  <c:v>341 - BANCO ITAU S/A</c:v>
                </c:pt>
                <c:pt idx="8">
                  <c:v>121 - BANCO AGIBANK S.A.</c:v>
                </c:pt>
                <c:pt idx="9">
                  <c:v>001 - BANCO DO BRASIL S/A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254 - PARANA BANCO S. A.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*752 - CETELEM-BNP	</c:v>
                </c:pt>
                <c:pt idx="16">
                  <c:v>422 - BANCO SAFRA S/A</c:v>
                </c:pt>
                <c:pt idx="17">
                  <c:v>394 - BANCO BRADESCO FINANCIAMENTOS S.A.</c:v>
                </c:pt>
                <c:pt idx="18">
                  <c:v>934 - AGIBANK FINANCEIRA S/A CREDITO, FINANCIAMENTO E INVESTI</c:v>
                </c:pt>
                <c:pt idx="19">
                  <c:v>*739 - BANCO CETELEM S.A.</c:v>
                </c:pt>
                <c:pt idx="20">
                  <c:v>000 - Outras</c:v>
                </c:pt>
              </c:strCache>
            </c:strRef>
          </c:cat>
          <c:val>
            <c:numRef>
              <c:f>'Todas Descrescente'!$I$2:$I$22</c:f>
              <c:numCache>
                <c:formatCode>#,##0</c:formatCode>
                <c:ptCount val="21"/>
                <c:pt idx="0">
                  <c:v>8932444</c:v>
                </c:pt>
                <c:pt idx="1">
                  <c:v>7473734</c:v>
                </c:pt>
                <c:pt idx="2">
                  <c:v>7180700</c:v>
                </c:pt>
                <c:pt idx="3">
                  <c:v>5962552</c:v>
                </c:pt>
                <c:pt idx="4">
                  <c:v>3912151</c:v>
                </c:pt>
                <c:pt idx="5">
                  <c:v>3981235</c:v>
                </c:pt>
                <c:pt idx="6">
                  <c:v>2920379</c:v>
                </c:pt>
                <c:pt idx="7">
                  <c:v>2899642</c:v>
                </c:pt>
                <c:pt idx="8">
                  <c:v>2171375</c:v>
                </c:pt>
                <c:pt idx="9">
                  <c:v>2224103</c:v>
                </c:pt>
                <c:pt idx="10">
                  <c:v>1415125</c:v>
                </c:pt>
                <c:pt idx="11">
                  <c:v>1600255</c:v>
                </c:pt>
                <c:pt idx="12">
                  <c:v>1443110</c:v>
                </c:pt>
                <c:pt idx="13">
                  <c:v>1406465</c:v>
                </c:pt>
                <c:pt idx="14">
                  <c:v>1504469</c:v>
                </c:pt>
                <c:pt idx="15">
                  <c:v>1478396</c:v>
                </c:pt>
                <c:pt idx="16">
                  <c:v>1273549</c:v>
                </c:pt>
                <c:pt idx="17">
                  <c:v>1188243</c:v>
                </c:pt>
                <c:pt idx="18">
                  <c:v>352202</c:v>
                </c:pt>
                <c:pt idx="19" formatCode="General">
                  <c:v>0</c:v>
                </c:pt>
                <c:pt idx="20">
                  <c:v>1890403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B69-4E4F-A02C-6178BD4685DA}"/>
            </c:ext>
          </c:extLst>
        </c:ser>
        <c:ser>
          <c:idx val="8"/>
          <c:order val="8"/>
          <c:tx>
            <c:strRef>
              <c:f>'Todas Descrescente'!$J$1</c:f>
              <c:strCache>
                <c:ptCount val="1"/>
                <c:pt idx="0">
                  <c:v>set/23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'Todas Descrescente'!$A$2:$A$22</c:f>
              <c:strCache>
                <c:ptCount val="21"/>
                <c:pt idx="0">
                  <c:v>029 BANCO ITAU CONSIGNADO S.A.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318 - BANCO BMG S. A.</c:v>
                </c:pt>
                <c:pt idx="4">
                  <c:v>033 - BANCO SANTANDER (BRASIL) S/A</c:v>
                </c:pt>
                <c:pt idx="5">
                  <c:v>104 - CAIXA ECONOMICA FEDERAL</c:v>
                </c:pt>
                <c:pt idx="6">
                  <c:v>626 - BANCO C6 CONSIGNADO</c:v>
                </c:pt>
                <c:pt idx="7">
                  <c:v>341 - BANCO ITAU S/A</c:v>
                </c:pt>
                <c:pt idx="8">
                  <c:v>121 - BANCO AGIBANK S.A.</c:v>
                </c:pt>
                <c:pt idx="9">
                  <c:v>001 - BANCO DO BRASIL S/A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254 - PARANA BANCO S. A.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*752 - CETELEM-BNP	</c:v>
                </c:pt>
                <c:pt idx="16">
                  <c:v>422 - BANCO SAFRA S/A</c:v>
                </c:pt>
                <c:pt idx="17">
                  <c:v>394 - BANCO BRADESCO FINANCIAMENTOS S.A.</c:v>
                </c:pt>
                <c:pt idx="18">
                  <c:v>934 - AGIBANK FINANCEIRA S/A CREDITO, FINANCIAMENTO E INVESTI</c:v>
                </c:pt>
                <c:pt idx="19">
                  <c:v>*739 - BANCO CETELEM S.A.</c:v>
                </c:pt>
                <c:pt idx="20">
                  <c:v>000 - Outras</c:v>
                </c:pt>
              </c:strCache>
            </c:strRef>
          </c:cat>
          <c:val>
            <c:numRef>
              <c:f>'Todas Descrescente'!$J$2:$J$22</c:f>
              <c:numCache>
                <c:formatCode>#,##0</c:formatCode>
                <c:ptCount val="21"/>
                <c:pt idx="0">
                  <c:v>8849221</c:v>
                </c:pt>
                <c:pt idx="1">
                  <c:v>7552743</c:v>
                </c:pt>
                <c:pt idx="2">
                  <c:v>6995447</c:v>
                </c:pt>
                <c:pt idx="3">
                  <c:v>5888415</c:v>
                </c:pt>
                <c:pt idx="4">
                  <c:v>3954157</c:v>
                </c:pt>
                <c:pt idx="5">
                  <c:v>3972118</c:v>
                </c:pt>
                <c:pt idx="6">
                  <c:v>3013053</c:v>
                </c:pt>
                <c:pt idx="7">
                  <c:v>2867423</c:v>
                </c:pt>
                <c:pt idx="8">
                  <c:v>2212349</c:v>
                </c:pt>
                <c:pt idx="9">
                  <c:v>2232066</c:v>
                </c:pt>
                <c:pt idx="10">
                  <c:v>1485857</c:v>
                </c:pt>
                <c:pt idx="11">
                  <c:v>1611915</c:v>
                </c:pt>
                <c:pt idx="12">
                  <c:v>1453236</c:v>
                </c:pt>
                <c:pt idx="13">
                  <c:v>1431109</c:v>
                </c:pt>
                <c:pt idx="14">
                  <c:v>1546477</c:v>
                </c:pt>
                <c:pt idx="15">
                  <c:v>1427802</c:v>
                </c:pt>
                <c:pt idx="16">
                  <c:v>1245889</c:v>
                </c:pt>
                <c:pt idx="17">
                  <c:v>1170920</c:v>
                </c:pt>
                <c:pt idx="18">
                  <c:v>350995</c:v>
                </c:pt>
                <c:pt idx="19" formatCode="General">
                  <c:v>0</c:v>
                </c:pt>
                <c:pt idx="20">
                  <c:v>1926270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B69-4E4F-A02C-6178BD4685DA}"/>
            </c:ext>
          </c:extLst>
        </c:ser>
        <c:ser>
          <c:idx val="9"/>
          <c:order val="9"/>
          <c:tx>
            <c:strRef>
              <c:f>'Todas Descrescente'!$K$1</c:f>
              <c:strCache>
                <c:ptCount val="1"/>
                <c:pt idx="0">
                  <c:v>out/23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'Todas Descrescente'!$A$2:$A$22</c:f>
              <c:strCache>
                <c:ptCount val="21"/>
                <c:pt idx="0">
                  <c:v>029 BANCO ITAU CONSIGNADO S.A.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318 - BANCO BMG S. A.</c:v>
                </c:pt>
                <c:pt idx="4">
                  <c:v>033 - BANCO SANTANDER (BRASIL) S/A</c:v>
                </c:pt>
                <c:pt idx="5">
                  <c:v>104 - CAIXA ECONOMICA FEDERAL</c:v>
                </c:pt>
                <c:pt idx="6">
                  <c:v>626 - BANCO C6 CONSIGNADO</c:v>
                </c:pt>
                <c:pt idx="7">
                  <c:v>341 - BANCO ITAU S/A</c:v>
                </c:pt>
                <c:pt idx="8">
                  <c:v>121 - BANCO AGIBANK S.A.</c:v>
                </c:pt>
                <c:pt idx="9">
                  <c:v>001 - BANCO DO BRASIL S/A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254 - PARANA BANCO S. A.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*752 - CETELEM-BNP	</c:v>
                </c:pt>
                <c:pt idx="16">
                  <c:v>422 - BANCO SAFRA S/A</c:v>
                </c:pt>
                <c:pt idx="17">
                  <c:v>394 - BANCO BRADESCO FINANCIAMENTOS S.A.</c:v>
                </c:pt>
                <c:pt idx="18">
                  <c:v>934 - AGIBANK FINANCEIRA S/A CREDITO, FINANCIAMENTO E INVESTI</c:v>
                </c:pt>
                <c:pt idx="19">
                  <c:v>*739 - BANCO CETELEM S.A.</c:v>
                </c:pt>
                <c:pt idx="20">
                  <c:v>000 - Outras</c:v>
                </c:pt>
              </c:strCache>
            </c:strRef>
          </c:cat>
          <c:val>
            <c:numRef>
              <c:f>'Todas Descrescente'!$K$2:$K$22</c:f>
              <c:numCache>
                <c:formatCode>#,##0</c:formatCode>
                <c:ptCount val="21"/>
                <c:pt idx="0">
                  <c:v>8748207</c:v>
                </c:pt>
                <c:pt idx="1">
                  <c:v>7614615</c:v>
                </c:pt>
                <c:pt idx="2">
                  <c:v>6790960</c:v>
                </c:pt>
                <c:pt idx="3">
                  <c:v>5817631</c:v>
                </c:pt>
                <c:pt idx="4">
                  <c:v>3966689</c:v>
                </c:pt>
                <c:pt idx="5">
                  <c:v>3964792</c:v>
                </c:pt>
                <c:pt idx="6">
                  <c:v>3075445</c:v>
                </c:pt>
                <c:pt idx="7">
                  <c:v>2842695</c:v>
                </c:pt>
                <c:pt idx="8">
                  <c:v>2270281</c:v>
                </c:pt>
                <c:pt idx="9">
                  <c:v>2241434</c:v>
                </c:pt>
                <c:pt idx="10">
                  <c:v>1559794</c:v>
                </c:pt>
                <c:pt idx="11">
                  <c:v>1621826</c:v>
                </c:pt>
                <c:pt idx="12">
                  <c:v>1459375</c:v>
                </c:pt>
                <c:pt idx="13">
                  <c:v>1445285</c:v>
                </c:pt>
                <c:pt idx="14">
                  <c:v>1549774</c:v>
                </c:pt>
                <c:pt idx="15">
                  <c:v>1391612</c:v>
                </c:pt>
                <c:pt idx="16">
                  <c:v>1217925</c:v>
                </c:pt>
                <c:pt idx="17">
                  <c:v>1148667</c:v>
                </c:pt>
                <c:pt idx="18">
                  <c:v>351568</c:v>
                </c:pt>
                <c:pt idx="19" formatCode="General">
                  <c:v>0</c:v>
                </c:pt>
                <c:pt idx="20">
                  <c:v>1971454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B69-4E4F-A02C-6178BD4685DA}"/>
            </c:ext>
          </c:extLst>
        </c:ser>
        <c:ser>
          <c:idx val="10"/>
          <c:order val="10"/>
          <c:tx>
            <c:strRef>
              <c:f>'Todas Descrescente'!$L$1</c:f>
              <c:strCache>
                <c:ptCount val="1"/>
                <c:pt idx="0">
                  <c:v>nov/23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'Todas Descrescente'!$A$2:$A$22</c:f>
              <c:strCache>
                <c:ptCount val="21"/>
                <c:pt idx="0">
                  <c:v>029 BANCO ITAU CONSIGNADO S.A.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318 - BANCO BMG S. A.</c:v>
                </c:pt>
                <c:pt idx="4">
                  <c:v>033 - BANCO SANTANDER (BRASIL) S/A</c:v>
                </c:pt>
                <c:pt idx="5">
                  <c:v>104 - CAIXA ECONOMICA FEDERAL</c:v>
                </c:pt>
                <c:pt idx="6">
                  <c:v>626 - BANCO C6 CONSIGNADO</c:v>
                </c:pt>
                <c:pt idx="7">
                  <c:v>341 - BANCO ITAU S/A</c:v>
                </c:pt>
                <c:pt idx="8">
                  <c:v>121 - BANCO AGIBANK S.A.</c:v>
                </c:pt>
                <c:pt idx="9">
                  <c:v>001 - BANCO DO BRASIL S/A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254 - PARANA BANCO S. A.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*752 - CETELEM-BNP	</c:v>
                </c:pt>
                <c:pt idx="16">
                  <c:v>422 - BANCO SAFRA S/A</c:v>
                </c:pt>
                <c:pt idx="17">
                  <c:v>394 - BANCO BRADESCO FINANCIAMENTOS S.A.</c:v>
                </c:pt>
                <c:pt idx="18">
                  <c:v>934 - AGIBANK FINANCEIRA S/A CREDITO, FINANCIAMENTO E INVESTI</c:v>
                </c:pt>
                <c:pt idx="19">
                  <c:v>*739 - BANCO CETELEM S.A.</c:v>
                </c:pt>
                <c:pt idx="20">
                  <c:v>000 - Outras</c:v>
                </c:pt>
              </c:strCache>
            </c:strRef>
          </c:cat>
          <c:val>
            <c:numRef>
              <c:f>'Todas Descrescente'!$L$2:$L$22</c:f>
              <c:numCache>
                <c:formatCode>#,##0</c:formatCode>
                <c:ptCount val="21"/>
                <c:pt idx="0">
                  <c:v>8669063</c:v>
                </c:pt>
                <c:pt idx="1">
                  <c:v>7646231</c:v>
                </c:pt>
                <c:pt idx="2">
                  <c:v>6764522</c:v>
                </c:pt>
                <c:pt idx="3">
                  <c:v>5838091</c:v>
                </c:pt>
                <c:pt idx="4">
                  <c:v>4053132</c:v>
                </c:pt>
                <c:pt idx="5">
                  <c:v>3964522</c:v>
                </c:pt>
                <c:pt idx="6">
                  <c:v>3126383</c:v>
                </c:pt>
                <c:pt idx="7">
                  <c:v>2819126</c:v>
                </c:pt>
                <c:pt idx="8">
                  <c:v>2316312</c:v>
                </c:pt>
                <c:pt idx="9">
                  <c:v>2253323</c:v>
                </c:pt>
                <c:pt idx="10">
                  <c:v>1632398</c:v>
                </c:pt>
                <c:pt idx="11">
                  <c:v>1640950</c:v>
                </c:pt>
                <c:pt idx="12">
                  <c:v>1466410</c:v>
                </c:pt>
                <c:pt idx="13">
                  <c:v>1451118</c:v>
                </c:pt>
                <c:pt idx="14">
                  <c:v>1522433</c:v>
                </c:pt>
                <c:pt idx="15">
                  <c:v>1353038</c:v>
                </c:pt>
                <c:pt idx="16">
                  <c:v>1188476</c:v>
                </c:pt>
                <c:pt idx="17">
                  <c:v>1127956</c:v>
                </c:pt>
                <c:pt idx="18">
                  <c:v>351854</c:v>
                </c:pt>
                <c:pt idx="19">
                  <c:v>0</c:v>
                </c:pt>
                <c:pt idx="20">
                  <c:v>2042256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B69-4E4F-A02C-6178BD4685DA}"/>
            </c:ext>
          </c:extLst>
        </c:ser>
        <c:ser>
          <c:idx val="11"/>
          <c:order val="11"/>
          <c:tx>
            <c:strRef>
              <c:f>'Todas Descrescente'!$M$1</c:f>
              <c:strCache>
                <c:ptCount val="1"/>
                <c:pt idx="0">
                  <c:v>dez/23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'Todas Descrescente'!$A$2:$A$22</c:f>
              <c:strCache>
                <c:ptCount val="21"/>
                <c:pt idx="0">
                  <c:v>029 BANCO ITAU CONSIGNADO S.A.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318 - BANCO BMG S. A.</c:v>
                </c:pt>
                <c:pt idx="4">
                  <c:v>033 - BANCO SANTANDER (BRASIL) S/A</c:v>
                </c:pt>
                <c:pt idx="5">
                  <c:v>104 - CAIXA ECONOMICA FEDERAL</c:v>
                </c:pt>
                <c:pt idx="6">
                  <c:v>626 - BANCO C6 CONSIGNADO</c:v>
                </c:pt>
                <c:pt idx="7">
                  <c:v>341 - BANCO ITAU S/A</c:v>
                </c:pt>
                <c:pt idx="8">
                  <c:v>121 - BANCO AGIBANK S.A.</c:v>
                </c:pt>
                <c:pt idx="9">
                  <c:v>001 - BANCO DO BRASIL S/A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254 - PARANA BANCO S. A.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*752 - CETELEM-BNP	</c:v>
                </c:pt>
                <c:pt idx="16">
                  <c:v>422 - BANCO SAFRA S/A</c:v>
                </c:pt>
                <c:pt idx="17">
                  <c:v>394 - BANCO BRADESCO FINANCIAMENTOS S.A.</c:v>
                </c:pt>
                <c:pt idx="18">
                  <c:v>934 - AGIBANK FINANCEIRA S/A CREDITO, FINANCIAMENTO E INVESTI</c:v>
                </c:pt>
                <c:pt idx="19">
                  <c:v>*739 - BANCO CETELEM S.A.</c:v>
                </c:pt>
                <c:pt idx="20">
                  <c:v>000 - Outras</c:v>
                </c:pt>
              </c:strCache>
            </c:strRef>
          </c:cat>
          <c:val>
            <c:numRef>
              <c:f>'Todas Descrescente'!$M$2:$M$22</c:f>
              <c:numCache>
                <c:formatCode>#,##0</c:formatCode>
                <c:ptCount val="21"/>
                <c:pt idx="0">
                  <c:v>8746350</c:v>
                </c:pt>
                <c:pt idx="1">
                  <c:v>7748201</c:v>
                </c:pt>
                <c:pt idx="2">
                  <c:v>6922252</c:v>
                </c:pt>
                <c:pt idx="3">
                  <c:v>5885589</c:v>
                </c:pt>
                <c:pt idx="4">
                  <c:v>4225599</c:v>
                </c:pt>
                <c:pt idx="5">
                  <c:v>4022008</c:v>
                </c:pt>
                <c:pt idx="6">
                  <c:v>3246414</c:v>
                </c:pt>
                <c:pt idx="7">
                  <c:v>2925472</c:v>
                </c:pt>
                <c:pt idx="8">
                  <c:v>2474189</c:v>
                </c:pt>
                <c:pt idx="9">
                  <c:v>2362982</c:v>
                </c:pt>
                <c:pt idx="10">
                  <c:v>1785237</c:v>
                </c:pt>
                <c:pt idx="11">
                  <c:v>1696899</c:v>
                </c:pt>
                <c:pt idx="12">
                  <c:v>1579236</c:v>
                </c:pt>
                <c:pt idx="13">
                  <c:v>1527287</c:v>
                </c:pt>
                <c:pt idx="14">
                  <c:v>1551301</c:v>
                </c:pt>
                <c:pt idx="15">
                  <c:v>1343576</c:v>
                </c:pt>
                <c:pt idx="16">
                  <c:v>1193909</c:v>
                </c:pt>
                <c:pt idx="17">
                  <c:v>1123283</c:v>
                </c:pt>
                <c:pt idx="18">
                  <c:v>352199</c:v>
                </c:pt>
                <c:pt idx="19">
                  <c:v>0</c:v>
                </c:pt>
                <c:pt idx="20">
                  <c:v>2201742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2B69-4E4F-A02C-6178BD4685DA}"/>
            </c:ext>
          </c:extLst>
        </c:ser>
        <c:ser>
          <c:idx val="12"/>
          <c:order val="12"/>
          <c:tx>
            <c:strRef>
              <c:f>'Todas Descrescente'!$N$1</c:f>
              <c:strCache>
                <c:ptCount val="1"/>
                <c:pt idx="0">
                  <c:v>jan/24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'Todas Descrescente'!$A$2:$A$22</c:f>
              <c:strCache>
                <c:ptCount val="21"/>
                <c:pt idx="0">
                  <c:v>029 BANCO ITAU CONSIGNADO S.A.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318 - BANCO BMG S. A.</c:v>
                </c:pt>
                <c:pt idx="4">
                  <c:v>033 - BANCO SANTANDER (BRASIL) S/A</c:v>
                </c:pt>
                <c:pt idx="5">
                  <c:v>104 - CAIXA ECONOMICA FEDERAL</c:v>
                </c:pt>
                <c:pt idx="6">
                  <c:v>626 - BANCO C6 CONSIGNADO</c:v>
                </c:pt>
                <c:pt idx="7">
                  <c:v>341 - BANCO ITAU S/A</c:v>
                </c:pt>
                <c:pt idx="8">
                  <c:v>121 - BANCO AGIBANK S.A.</c:v>
                </c:pt>
                <c:pt idx="9">
                  <c:v>001 - BANCO DO BRASIL S/A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254 - PARANA BANCO S. A.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*752 - CETELEM-BNP	</c:v>
                </c:pt>
                <c:pt idx="16">
                  <c:v>422 - BANCO SAFRA S/A</c:v>
                </c:pt>
                <c:pt idx="17">
                  <c:v>394 - BANCO BRADESCO FINANCIAMENTOS S.A.</c:v>
                </c:pt>
                <c:pt idx="18">
                  <c:v>934 - AGIBANK FINANCEIRA S/A CREDITO, FINANCIAMENTO E INVESTI</c:v>
                </c:pt>
                <c:pt idx="19">
                  <c:v>*739 - BANCO CETELEM S.A.</c:v>
                </c:pt>
                <c:pt idx="20">
                  <c:v>000 - Outras</c:v>
                </c:pt>
              </c:strCache>
            </c:strRef>
          </c:cat>
          <c:val>
            <c:numRef>
              <c:f>'Todas Descrescente'!$N$2:$N$22</c:f>
              <c:numCache>
                <c:formatCode>#,##0</c:formatCode>
                <c:ptCount val="21"/>
                <c:pt idx="0">
                  <c:v>8804260</c:v>
                </c:pt>
                <c:pt idx="1">
                  <c:v>8059587</c:v>
                </c:pt>
                <c:pt idx="2">
                  <c:v>7156434</c:v>
                </c:pt>
                <c:pt idx="3">
                  <c:v>6007559</c:v>
                </c:pt>
                <c:pt idx="4">
                  <c:v>4512245</c:v>
                </c:pt>
                <c:pt idx="5">
                  <c:v>4119712</c:v>
                </c:pt>
                <c:pt idx="6">
                  <c:v>3643575</c:v>
                </c:pt>
                <c:pt idx="7">
                  <c:v>3115534</c:v>
                </c:pt>
                <c:pt idx="8">
                  <c:v>2814588</c:v>
                </c:pt>
                <c:pt idx="9">
                  <c:v>2538467</c:v>
                </c:pt>
                <c:pt idx="10">
                  <c:v>2086333</c:v>
                </c:pt>
                <c:pt idx="11">
                  <c:v>1835336</c:v>
                </c:pt>
                <c:pt idx="12">
                  <c:v>1742903</c:v>
                </c:pt>
                <c:pt idx="13">
                  <c:v>1628459</c:v>
                </c:pt>
                <c:pt idx="14">
                  <c:v>1607067</c:v>
                </c:pt>
                <c:pt idx="15">
                  <c:v>1305963</c:v>
                </c:pt>
                <c:pt idx="16">
                  <c:v>1222288</c:v>
                </c:pt>
                <c:pt idx="17">
                  <c:v>1112254</c:v>
                </c:pt>
                <c:pt idx="18">
                  <c:v>352609</c:v>
                </c:pt>
                <c:pt idx="19" formatCode="General">
                  <c:v>0</c:v>
                </c:pt>
                <c:pt idx="20">
                  <c:v>2436853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B69-4E4F-A02C-6178BD4685DA}"/>
            </c:ext>
          </c:extLst>
        </c:ser>
        <c:ser>
          <c:idx val="13"/>
          <c:order val="13"/>
          <c:tx>
            <c:strRef>
              <c:f>'Todas Descrescente'!$O$1</c:f>
              <c:strCache>
                <c:ptCount val="1"/>
                <c:pt idx="0">
                  <c:v>fev/24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'Todas Descrescente'!$A$2:$A$22</c:f>
              <c:strCache>
                <c:ptCount val="21"/>
                <c:pt idx="0">
                  <c:v>029 BANCO ITAU CONSIGNADO S.A.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318 - BANCO BMG S. A.</c:v>
                </c:pt>
                <c:pt idx="4">
                  <c:v>033 - BANCO SANTANDER (BRASIL) S/A</c:v>
                </c:pt>
                <c:pt idx="5">
                  <c:v>104 - CAIXA ECONOMICA FEDERAL</c:v>
                </c:pt>
                <c:pt idx="6">
                  <c:v>626 - BANCO C6 CONSIGNADO</c:v>
                </c:pt>
                <c:pt idx="7">
                  <c:v>341 - BANCO ITAU S/A</c:v>
                </c:pt>
                <c:pt idx="8">
                  <c:v>121 - BANCO AGIBANK S.A.</c:v>
                </c:pt>
                <c:pt idx="9">
                  <c:v>001 - BANCO DO BRASIL S/A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254 - PARANA BANCO S. A.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*752 - CETELEM-BNP	</c:v>
                </c:pt>
                <c:pt idx="16">
                  <c:v>422 - BANCO SAFRA S/A</c:v>
                </c:pt>
                <c:pt idx="17">
                  <c:v>394 - BANCO BRADESCO FINANCIAMENTOS S.A.</c:v>
                </c:pt>
                <c:pt idx="18">
                  <c:v>934 - AGIBANK FINANCEIRA S/A CREDITO, FINANCIAMENTO E INVESTI</c:v>
                </c:pt>
                <c:pt idx="19">
                  <c:v>*739 - BANCO CETELEM S.A.</c:v>
                </c:pt>
                <c:pt idx="20">
                  <c:v>000 - Outras</c:v>
                </c:pt>
              </c:strCache>
            </c:strRef>
          </c:cat>
          <c:val>
            <c:numRef>
              <c:f>'Todas Descrescente'!$O$2:$O$22</c:f>
              <c:numCache>
                <c:formatCode>#,##0</c:formatCode>
                <c:ptCount val="21"/>
                <c:pt idx="0">
                  <c:v>8439329</c:v>
                </c:pt>
                <c:pt idx="1">
                  <c:v>7955477</c:v>
                </c:pt>
                <c:pt idx="2">
                  <c:v>6815646</c:v>
                </c:pt>
                <c:pt idx="3">
                  <c:v>5984506</c:v>
                </c:pt>
                <c:pt idx="4">
                  <c:v>4468927</c:v>
                </c:pt>
                <c:pt idx="5">
                  <c:v>4005064</c:v>
                </c:pt>
                <c:pt idx="6">
                  <c:v>3499523</c:v>
                </c:pt>
                <c:pt idx="7">
                  <c:v>2870650</c:v>
                </c:pt>
                <c:pt idx="8">
                  <c:v>2611545</c:v>
                </c:pt>
                <c:pt idx="9">
                  <c:v>2378441</c:v>
                </c:pt>
                <c:pt idx="10">
                  <c:v>2010037</c:v>
                </c:pt>
                <c:pt idx="11">
                  <c:v>1794236</c:v>
                </c:pt>
                <c:pt idx="12">
                  <c:v>1541496</c:v>
                </c:pt>
                <c:pt idx="13">
                  <c:v>1520978</c:v>
                </c:pt>
                <c:pt idx="14">
                  <c:v>1503304</c:v>
                </c:pt>
                <c:pt idx="15">
                  <c:v>1213885</c:v>
                </c:pt>
                <c:pt idx="16">
                  <c:v>1124129</c:v>
                </c:pt>
                <c:pt idx="17">
                  <c:v>1060784</c:v>
                </c:pt>
                <c:pt idx="18">
                  <c:v>352943</c:v>
                </c:pt>
                <c:pt idx="19">
                  <c:v>0</c:v>
                </c:pt>
                <c:pt idx="20">
                  <c:v>2363789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2B69-4E4F-A02C-6178BD4685DA}"/>
            </c:ext>
          </c:extLst>
        </c:ser>
        <c:ser>
          <c:idx val="14"/>
          <c:order val="14"/>
          <c:tx>
            <c:strRef>
              <c:f>'Todas Descrescente'!$P$1</c:f>
              <c:strCache>
                <c:ptCount val="1"/>
                <c:pt idx="0">
                  <c:v>mar/24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'Todas Descrescente'!$A$2:$A$22</c:f>
              <c:strCache>
                <c:ptCount val="21"/>
                <c:pt idx="0">
                  <c:v>029 BANCO ITAU CONSIGNADO S.A.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318 - BANCO BMG S. A.</c:v>
                </c:pt>
                <c:pt idx="4">
                  <c:v>033 - BANCO SANTANDER (BRASIL) S/A</c:v>
                </c:pt>
                <c:pt idx="5">
                  <c:v>104 - CAIXA ECONOMICA FEDERAL</c:v>
                </c:pt>
                <c:pt idx="6">
                  <c:v>626 - BANCO C6 CONSIGNADO</c:v>
                </c:pt>
                <c:pt idx="7">
                  <c:v>341 - BANCO ITAU S/A</c:v>
                </c:pt>
                <c:pt idx="8">
                  <c:v>121 - BANCO AGIBANK S.A.</c:v>
                </c:pt>
                <c:pt idx="9">
                  <c:v>001 - BANCO DO BRASIL S/A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254 - PARANA BANCO S. A.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*752 - CETELEM-BNP	</c:v>
                </c:pt>
                <c:pt idx="16">
                  <c:v>422 - BANCO SAFRA S/A</c:v>
                </c:pt>
                <c:pt idx="17">
                  <c:v>394 - BANCO BRADESCO FINANCIAMENTOS S.A.</c:v>
                </c:pt>
                <c:pt idx="18">
                  <c:v>934 - AGIBANK FINANCEIRA S/A CREDITO, FINANCIAMENTO E INVESTI</c:v>
                </c:pt>
                <c:pt idx="19">
                  <c:v>*739 - BANCO CETELEM S.A.</c:v>
                </c:pt>
                <c:pt idx="20">
                  <c:v>000 - Outras</c:v>
                </c:pt>
              </c:strCache>
            </c:strRef>
          </c:cat>
          <c:val>
            <c:numRef>
              <c:f>'Todas Descrescente'!$P$2:$P$22</c:f>
              <c:numCache>
                <c:formatCode>#,##0</c:formatCode>
                <c:ptCount val="21"/>
                <c:pt idx="0">
                  <c:v>8346670</c:v>
                </c:pt>
                <c:pt idx="1">
                  <c:v>7970224</c:v>
                </c:pt>
                <c:pt idx="2">
                  <c:v>6793854</c:v>
                </c:pt>
                <c:pt idx="3">
                  <c:v>5957063</c:v>
                </c:pt>
                <c:pt idx="4">
                  <c:v>4512225</c:v>
                </c:pt>
                <c:pt idx="5">
                  <c:v>4004009</c:v>
                </c:pt>
                <c:pt idx="6">
                  <c:v>3567839</c:v>
                </c:pt>
                <c:pt idx="7">
                  <c:v>2860638</c:v>
                </c:pt>
                <c:pt idx="8">
                  <c:v>2654545</c:v>
                </c:pt>
                <c:pt idx="9">
                  <c:v>2400276</c:v>
                </c:pt>
                <c:pt idx="10">
                  <c:v>2134323</c:v>
                </c:pt>
                <c:pt idx="11">
                  <c:v>1826842</c:v>
                </c:pt>
                <c:pt idx="12">
                  <c:v>1551134</c:v>
                </c:pt>
                <c:pt idx="13">
                  <c:v>1529226</c:v>
                </c:pt>
                <c:pt idx="14">
                  <c:v>1477586</c:v>
                </c:pt>
                <c:pt idx="15">
                  <c:v>1157579</c:v>
                </c:pt>
                <c:pt idx="16">
                  <c:v>1087107</c:v>
                </c:pt>
                <c:pt idx="17">
                  <c:v>1033948</c:v>
                </c:pt>
                <c:pt idx="18">
                  <c:v>353184</c:v>
                </c:pt>
                <c:pt idx="19" formatCode="General">
                  <c:v>0</c:v>
                </c:pt>
                <c:pt idx="20">
                  <c:v>2528326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2B69-4E4F-A02C-6178BD4685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15906848"/>
        <c:axId val="808917456"/>
      </c:barChart>
      <c:catAx>
        <c:axId val="715906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08917456"/>
        <c:crosses val="autoZero"/>
        <c:auto val="1"/>
        <c:lblAlgn val="ctr"/>
        <c:lblOffset val="100"/>
        <c:noMultiLvlLbl val="0"/>
      </c:catAx>
      <c:valAx>
        <c:axId val="808917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high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15906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3897574867167322E-2"/>
          <c:y val="0.8532040856048656"/>
          <c:w val="0.97770364460088544"/>
          <c:h val="0.1308309551759675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2.7777777777777779E-3"/>
                  <c:y val="-7.407407407407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8F5-40CD-A492-227F629A736A}"/>
                </c:ext>
              </c:extLst>
            </c:dLbl>
            <c:dLbl>
              <c:idx val="2"/>
              <c:layout>
                <c:manualLayout>
                  <c:x val="-1.9444444444444445E-2"/>
                  <c:y val="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8F5-40CD-A492-227F629A736A}"/>
                </c:ext>
              </c:extLst>
            </c:dLbl>
            <c:dLbl>
              <c:idx val="3"/>
              <c:layout>
                <c:manualLayout>
                  <c:x val="-3.6111111111111108E-2"/>
                  <c:y val="-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8F5-40CD-A492-227F629A736A}"/>
                </c:ext>
              </c:extLst>
            </c:dLbl>
            <c:dLbl>
              <c:idx val="5"/>
              <c:layout>
                <c:manualLayout>
                  <c:x val="-3.3333333333333333E-2"/>
                  <c:y val="4.1666666666666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8F5-40CD-A492-227F629A736A}"/>
                </c:ext>
              </c:extLst>
            </c:dLbl>
            <c:dLbl>
              <c:idx val="6"/>
              <c:layout>
                <c:manualLayout>
                  <c:x val="3.3333333333333333E-2"/>
                  <c:y val="4.1666666666666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8F5-40CD-A492-227F629A736A}"/>
                </c:ext>
              </c:extLst>
            </c:dLbl>
            <c:dLbl>
              <c:idx val="7"/>
              <c:layout>
                <c:manualLayout>
                  <c:x val="-1.2774691985126261E-2"/>
                  <c:y val="-0.137580553136258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8F5-40CD-A492-227F629A736A}"/>
                </c:ext>
              </c:extLst>
            </c:dLbl>
            <c:dLbl>
              <c:idx val="8"/>
              <c:layout>
                <c:manualLayout>
                  <c:x val="1.1111111111111112E-2"/>
                  <c:y val="8.33333333333332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8F5-40CD-A492-227F629A736A}"/>
                </c:ext>
              </c:extLst>
            </c:dLbl>
            <c:dLbl>
              <c:idx val="9"/>
              <c:layout>
                <c:manualLayout>
                  <c:x val="0"/>
                  <c:y val="-7.407407407407415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highlight>
                        <a:srgbClr val="FFFF00"/>
                      </a:highlight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8F5-40CD-A492-227F629A736A}"/>
                </c:ext>
              </c:extLst>
            </c:dLbl>
            <c:dLbl>
              <c:idx val="10"/>
              <c:layout>
                <c:manualLayout>
                  <c:x val="2.7070798378578436E-2"/>
                  <c:y val="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8F5-40CD-A492-227F629A736A}"/>
                </c:ext>
              </c:extLst>
            </c:dLbl>
            <c:dLbl>
              <c:idx val="11"/>
              <c:layout>
                <c:manualLayout>
                  <c:x val="1.0185067526415994E-16"/>
                  <c:y val="-6.01851851851851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8F5-40CD-A492-227F629A736A}"/>
                </c:ext>
              </c:extLst>
            </c:dLbl>
            <c:dLbl>
              <c:idx val="14"/>
              <c:layout>
                <c:manualLayout>
                  <c:x val="-8.8826065624279266E-3"/>
                  <c:y val="2.99919328785265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8F5-40CD-A492-227F629A736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2540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'Margem Livre Empréstimo'!$B$70:$P$70</c:f>
              <c:strCache>
                <c:ptCount val="15"/>
                <c:pt idx="0">
                  <c:v>jan/23</c:v>
                </c:pt>
                <c:pt idx="1">
                  <c:v>fev/23</c:v>
                </c:pt>
                <c:pt idx="2">
                  <c:v>mar/23</c:v>
                </c:pt>
                <c:pt idx="3">
                  <c:v>abr/23</c:v>
                </c:pt>
                <c:pt idx="4">
                  <c:v>mai/23</c:v>
                </c:pt>
                <c:pt idx="5">
                  <c:v>jun/23</c:v>
                </c:pt>
                <c:pt idx="6">
                  <c:v>jul/23</c:v>
                </c:pt>
                <c:pt idx="7">
                  <c:v>ago/23</c:v>
                </c:pt>
                <c:pt idx="8">
                  <c:v>set/23</c:v>
                </c:pt>
                <c:pt idx="9">
                  <c:v>*out/23</c:v>
                </c:pt>
                <c:pt idx="10">
                  <c:v>nov/23</c:v>
                </c:pt>
                <c:pt idx="11">
                  <c:v>dez/23</c:v>
                </c:pt>
                <c:pt idx="12">
                  <c:v>jan/24</c:v>
                </c:pt>
                <c:pt idx="13">
                  <c:v>fev/24</c:v>
                </c:pt>
                <c:pt idx="14">
                  <c:v>mar/24</c:v>
                </c:pt>
              </c:strCache>
            </c:strRef>
          </c:cat>
          <c:val>
            <c:numRef>
              <c:f>'Margem Livre Empréstimo'!$B$71:$P$71</c:f>
              <c:numCache>
                <c:formatCode>#,##0</c:formatCode>
                <c:ptCount val="15"/>
                <c:pt idx="0">
                  <c:v>3058126</c:v>
                </c:pt>
                <c:pt idx="1">
                  <c:v>1314345</c:v>
                </c:pt>
                <c:pt idx="2">
                  <c:v>588316</c:v>
                </c:pt>
                <c:pt idx="3">
                  <c:v>688226</c:v>
                </c:pt>
                <c:pt idx="4">
                  <c:v>727525</c:v>
                </c:pt>
                <c:pt idx="5">
                  <c:v>460512</c:v>
                </c:pt>
                <c:pt idx="6">
                  <c:v>437241</c:v>
                </c:pt>
                <c:pt idx="7">
                  <c:v>534758</c:v>
                </c:pt>
                <c:pt idx="8">
                  <c:v>656434</c:v>
                </c:pt>
                <c:pt idx="9">
                  <c:v>768315</c:v>
                </c:pt>
                <c:pt idx="10">
                  <c:v>606909</c:v>
                </c:pt>
                <c:pt idx="11">
                  <c:v>531899</c:v>
                </c:pt>
                <c:pt idx="12">
                  <c:v>2491795</c:v>
                </c:pt>
                <c:pt idx="13">
                  <c:v>1260079</c:v>
                </c:pt>
                <c:pt idx="14">
                  <c:v>815338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A8F5-40CD-A492-227F629A73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41222576"/>
        <c:axId val="631136144"/>
      </c:lineChart>
      <c:catAx>
        <c:axId val="841222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31136144"/>
        <c:crosses val="autoZero"/>
        <c:auto val="1"/>
        <c:lblAlgn val="ctr"/>
        <c:lblOffset val="100"/>
        <c:noMultiLvlLbl val="0"/>
      </c:catAx>
      <c:valAx>
        <c:axId val="631136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41222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-4.6295761483709066E-17"/>
                  <c:y val="-6.48148148148148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74A-4BBA-B171-9802D7D4645E}"/>
                </c:ext>
              </c:extLst>
            </c:dLbl>
            <c:dLbl>
              <c:idx val="2"/>
              <c:layout>
                <c:manualLayout>
                  <c:x val="-1.5151515151515152E-2"/>
                  <c:y val="6.94444444444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74A-4BBA-B171-9802D7D4645E}"/>
                </c:ext>
              </c:extLst>
            </c:dLbl>
            <c:dLbl>
              <c:idx val="3"/>
              <c:layout>
                <c:manualLayout>
                  <c:x val="-4.5454545454545407E-2"/>
                  <c:y val="-5.092592592592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74A-4BBA-B171-9802D7D4645E}"/>
                </c:ext>
              </c:extLst>
            </c:dLbl>
            <c:dLbl>
              <c:idx val="5"/>
              <c:layout>
                <c:manualLayout>
                  <c:x val="0"/>
                  <c:y val="6.01851851851850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74A-4BBA-B171-9802D7D4645E}"/>
                </c:ext>
              </c:extLst>
            </c:dLbl>
            <c:dLbl>
              <c:idx val="6"/>
              <c:layout>
                <c:manualLayout>
                  <c:x val="4.5454545454545456E-2"/>
                  <c:y val="4.1666666666666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74A-4BBA-B171-9802D7D4645E}"/>
                </c:ext>
              </c:extLst>
            </c:dLbl>
            <c:dLbl>
              <c:idx val="7"/>
              <c:layout>
                <c:manualLayout>
                  <c:x val="0"/>
                  <c:y val="-8.33333333333334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74A-4BBA-B171-9802D7D4645E}"/>
                </c:ext>
              </c:extLst>
            </c:dLbl>
            <c:dLbl>
              <c:idx val="8"/>
              <c:layout>
                <c:manualLayout>
                  <c:x val="-9.2591522967418133E-17"/>
                  <c:y val="8.33333333333332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74A-4BBA-B171-9802D7D4645E}"/>
                </c:ext>
              </c:extLst>
            </c:dLbl>
            <c:dLbl>
              <c:idx val="9"/>
              <c:layout>
                <c:manualLayout>
                  <c:x val="-5.0505050505051429E-3"/>
                  <c:y val="-6.944444444444444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highlight>
                        <a:srgbClr val="FFFF00"/>
                      </a:highlight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74A-4BBA-B171-9802D7D4645E}"/>
                </c:ext>
              </c:extLst>
            </c:dLbl>
            <c:dLbl>
              <c:idx val="10"/>
              <c:layout>
                <c:manualLayout>
                  <c:x val="0"/>
                  <c:y val="0.12037037037037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74A-4BBA-B171-9802D7D4645E}"/>
                </c:ext>
              </c:extLst>
            </c:dLbl>
            <c:dLbl>
              <c:idx val="11"/>
              <c:layout>
                <c:manualLayout>
                  <c:x val="0"/>
                  <c:y val="-6.94444444444445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74A-4BBA-B171-9802D7D4645E}"/>
                </c:ext>
              </c:extLst>
            </c:dLbl>
            <c:dLbl>
              <c:idx val="14"/>
              <c:layout>
                <c:manualLayout>
                  <c:x val="-4.6739350650571148E-3"/>
                  <c:y val="2.68760885344912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74A-4BBA-B171-9802D7D4645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2540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'Margem Livre Empréstimo'!$B$76:$P$76</c:f>
              <c:strCache>
                <c:ptCount val="15"/>
                <c:pt idx="0">
                  <c:v>jan/23</c:v>
                </c:pt>
                <c:pt idx="1">
                  <c:v>fev/23</c:v>
                </c:pt>
                <c:pt idx="2">
                  <c:v>mar/23</c:v>
                </c:pt>
                <c:pt idx="3">
                  <c:v>abr/23</c:v>
                </c:pt>
                <c:pt idx="4">
                  <c:v>mai/23</c:v>
                </c:pt>
                <c:pt idx="5">
                  <c:v>jun/23</c:v>
                </c:pt>
                <c:pt idx="6">
                  <c:v>jul/23</c:v>
                </c:pt>
                <c:pt idx="7">
                  <c:v>ago/23</c:v>
                </c:pt>
                <c:pt idx="8">
                  <c:v>set/23</c:v>
                </c:pt>
                <c:pt idx="9">
                  <c:v>*out/23</c:v>
                </c:pt>
                <c:pt idx="10">
                  <c:v>nov/23</c:v>
                </c:pt>
                <c:pt idx="11">
                  <c:v>dez/23</c:v>
                </c:pt>
                <c:pt idx="12">
                  <c:v>jan/24</c:v>
                </c:pt>
                <c:pt idx="13">
                  <c:v>fev/24</c:v>
                </c:pt>
                <c:pt idx="14">
                  <c:v>mar/24</c:v>
                </c:pt>
              </c:strCache>
            </c:strRef>
          </c:cat>
          <c:val>
            <c:numRef>
              <c:f>'Margem Livre Empréstimo'!$B$77:$P$77</c:f>
              <c:numCache>
                <c:formatCode>#,##0</c:formatCode>
                <c:ptCount val="15"/>
                <c:pt idx="0">
                  <c:v>3058126</c:v>
                </c:pt>
                <c:pt idx="1">
                  <c:v>1314345</c:v>
                </c:pt>
                <c:pt idx="2">
                  <c:v>588316</c:v>
                </c:pt>
                <c:pt idx="3">
                  <c:v>688226</c:v>
                </c:pt>
                <c:pt idx="4">
                  <c:v>727525</c:v>
                </c:pt>
                <c:pt idx="5">
                  <c:v>460512</c:v>
                </c:pt>
                <c:pt idx="6">
                  <c:v>437241</c:v>
                </c:pt>
                <c:pt idx="7">
                  <c:v>534758</c:v>
                </c:pt>
                <c:pt idx="8">
                  <c:v>656434</c:v>
                </c:pt>
                <c:pt idx="9">
                  <c:v>654315</c:v>
                </c:pt>
                <c:pt idx="10">
                  <c:v>606909</c:v>
                </c:pt>
                <c:pt idx="11">
                  <c:v>531899</c:v>
                </c:pt>
                <c:pt idx="12">
                  <c:v>2491795</c:v>
                </c:pt>
                <c:pt idx="13">
                  <c:v>1260079</c:v>
                </c:pt>
                <c:pt idx="14">
                  <c:v>815338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474A-4BBA-B171-9802D7D464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2977104"/>
        <c:axId val="622526192"/>
      </c:lineChart>
      <c:catAx>
        <c:axId val="132977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22526192"/>
        <c:crosses val="autoZero"/>
        <c:auto val="1"/>
        <c:lblAlgn val="ctr"/>
        <c:lblOffset val="100"/>
        <c:noMultiLvlLbl val="0"/>
      </c:catAx>
      <c:valAx>
        <c:axId val="622526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32977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'Margem Livre - RMC'!$B$1</c:f>
              <c:strCache>
                <c:ptCount val="1"/>
                <c:pt idx="0">
                  <c:v>jan/2023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237 - BANCO BRADESCO S/A</c:v>
                </c:pt>
                <c:pt idx="3">
                  <c:v>935 - FACTA FINANCEIRA S A</c:v>
                </c:pt>
                <c:pt idx="4">
                  <c:v>033 - BANCO SANTANDER (BRASIL) S/A</c:v>
                </c:pt>
                <c:pt idx="5">
                  <c:v>121 - BANCO AGIBANK S.A.</c:v>
                </c:pt>
                <c:pt idx="6">
                  <c:v>389 - BANCO MERCANTIL DO BRASIL S/A</c:v>
                </c:pt>
                <c:pt idx="7">
                  <c:v>465 - CAPITAL CONSIG</c:v>
                </c:pt>
                <c:pt idx="8">
                  <c:v>243 - BANCO MASTER S.A.</c:v>
                </c:pt>
                <c:pt idx="9">
                  <c:v>707 - BANCO DAYCOVAL S. A.</c:v>
                </c:pt>
                <c:pt idx="10">
                  <c:v>934 - AGIBANK FINANCEIRA S/A CREDITO, FINANCIAMENTO E INVESTI</c:v>
                </c:pt>
                <c:pt idx="11">
                  <c:v>041 - BANCO DO ESTADO DO RIO GRANDE DO SUL S/A</c:v>
                </c:pt>
                <c:pt idx="12">
                  <c:v>104 - CAIXA ECONOMICA FEDERAL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RMC'!$B$2:$B$15</c:f>
              <c:numCache>
                <c:formatCode>#,##0</c:formatCode>
                <c:ptCount val="14"/>
                <c:pt idx="0">
                  <c:v>51227</c:v>
                </c:pt>
                <c:pt idx="1">
                  <c:v>22163</c:v>
                </c:pt>
                <c:pt idx="2">
                  <c:v>25616</c:v>
                </c:pt>
                <c:pt idx="3">
                  <c:v>16046</c:v>
                </c:pt>
                <c:pt idx="4">
                  <c:v>7357</c:v>
                </c:pt>
                <c:pt idx="5">
                  <c:v>21</c:v>
                </c:pt>
                <c:pt idx="6">
                  <c:v>4564</c:v>
                </c:pt>
                <c:pt idx="7">
                  <c:v>27</c:v>
                </c:pt>
                <c:pt idx="8">
                  <c:v>0</c:v>
                </c:pt>
                <c:pt idx="9">
                  <c:v>17270</c:v>
                </c:pt>
                <c:pt idx="10">
                  <c:v>7596</c:v>
                </c:pt>
                <c:pt idx="11">
                  <c:v>446</c:v>
                </c:pt>
                <c:pt idx="12">
                  <c:v>892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91-4DE3-AC79-F0B723FBA32C}"/>
            </c:ext>
          </c:extLst>
        </c:ser>
        <c:ser>
          <c:idx val="1"/>
          <c:order val="1"/>
          <c:tx>
            <c:strRef>
              <c:f>'Margem Livre - RMC'!$C$1</c:f>
              <c:strCache>
                <c:ptCount val="1"/>
                <c:pt idx="0">
                  <c:v>fev/2023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237 - BANCO BRADESCO S/A</c:v>
                </c:pt>
                <c:pt idx="3">
                  <c:v>935 - FACTA FINANCEIRA S A</c:v>
                </c:pt>
                <c:pt idx="4">
                  <c:v>033 - BANCO SANTANDER (BRASIL) S/A</c:v>
                </c:pt>
                <c:pt idx="5">
                  <c:v>121 - BANCO AGIBANK S.A.</c:v>
                </c:pt>
                <c:pt idx="6">
                  <c:v>389 - BANCO MERCANTIL DO BRASIL S/A</c:v>
                </c:pt>
                <c:pt idx="7">
                  <c:v>465 - CAPITAL CONSIG</c:v>
                </c:pt>
                <c:pt idx="8">
                  <c:v>243 - BANCO MASTER S.A.</c:v>
                </c:pt>
                <c:pt idx="9">
                  <c:v>707 - BANCO DAYCOVAL S. A.</c:v>
                </c:pt>
                <c:pt idx="10">
                  <c:v>934 - AGIBANK FINANCEIRA S/A CREDITO, FINANCIAMENTO E INVESTI</c:v>
                </c:pt>
                <c:pt idx="11">
                  <c:v>041 - BANCO DO ESTADO DO RIO GRANDE DO SUL S/A</c:v>
                </c:pt>
                <c:pt idx="12">
                  <c:v>104 - CAIXA ECONOMICA FEDERAL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RMC'!$C$2:$C$15</c:f>
              <c:numCache>
                <c:formatCode>#,##0</c:formatCode>
                <c:ptCount val="14"/>
                <c:pt idx="0">
                  <c:v>46706</c:v>
                </c:pt>
                <c:pt idx="1">
                  <c:v>19132</c:v>
                </c:pt>
                <c:pt idx="2">
                  <c:v>21804</c:v>
                </c:pt>
                <c:pt idx="3">
                  <c:v>11330</c:v>
                </c:pt>
                <c:pt idx="4">
                  <c:v>7539</c:v>
                </c:pt>
                <c:pt idx="5">
                  <c:v>1</c:v>
                </c:pt>
                <c:pt idx="6">
                  <c:v>5071</c:v>
                </c:pt>
                <c:pt idx="7">
                  <c:v>11</c:v>
                </c:pt>
                <c:pt idx="8">
                  <c:v>0</c:v>
                </c:pt>
                <c:pt idx="9">
                  <c:v>16641</c:v>
                </c:pt>
                <c:pt idx="10">
                  <c:v>6306</c:v>
                </c:pt>
                <c:pt idx="11">
                  <c:v>398</c:v>
                </c:pt>
                <c:pt idx="12">
                  <c:v>888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B91-4DE3-AC79-F0B723FBA32C}"/>
            </c:ext>
          </c:extLst>
        </c:ser>
        <c:ser>
          <c:idx val="2"/>
          <c:order val="2"/>
          <c:tx>
            <c:strRef>
              <c:f>'Margem Livre - RMC'!$D$1</c:f>
              <c:strCache>
                <c:ptCount val="1"/>
                <c:pt idx="0">
                  <c:v>mar/2023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237 - BANCO BRADESCO S/A</c:v>
                </c:pt>
                <c:pt idx="3">
                  <c:v>935 - FACTA FINANCEIRA S A</c:v>
                </c:pt>
                <c:pt idx="4">
                  <c:v>033 - BANCO SANTANDER (BRASIL) S/A</c:v>
                </c:pt>
                <c:pt idx="5">
                  <c:v>121 - BANCO AGIBANK S.A.</c:v>
                </c:pt>
                <c:pt idx="6">
                  <c:v>389 - BANCO MERCANTIL DO BRASIL S/A</c:v>
                </c:pt>
                <c:pt idx="7">
                  <c:v>465 - CAPITAL CONSIG</c:v>
                </c:pt>
                <c:pt idx="8">
                  <c:v>243 - BANCO MASTER S.A.</c:v>
                </c:pt>
                <c:pt idx="9">
                  <c:v>707 - BANCO DAYCOVAL S. A.</c:v>
                </c:pt>
                <c:pt idx="10">
                  <c:v>934 - AGIBANK FINANCEIRA S/A CREDITO, FINANCIAMENTO E INVESTI</c:v>
                </c:pt>
                <c:pt idx="11">
                  <c:v>041 - BANCO DO ESTADO DO RIO GRANDE DO SUL S/A</c:v>
                </c:pt>
                <c:pt idx="12">
                  <c:v>104 - CAIXA ECONOMICA FEDERAL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RMC'!$D$2:$D$15</c:f>
              <c:numCache>
                <c:formatCode>#,##0</c:formatCode>
                <c:ptCount val="14"/>
                <c:pt idx="0">
                  <c:v>16352</c:v>
                </c:pt>
                <c:pt idx="1">
                  <c:v>9723</c:v>
                </c:pt>
                <c:pt idx="2">
                  <c:v>11854</c:v>
                </c:pt>
                <c:pt idx="3">
                  <c:v>4791</c:v>
                </c:pt>
                <c:pt idx="4">
                  <c:v>3222</c:v>
                </c:pt>
                <c:pt idx="5">
                  <c:v>0</c:v>
                </c:pt>
                <c:pt idx="6">
                  <c:v>7134</c:v>
                </c:pt>
                <c:pt idx="7">
                  <c:v>2</c:v>
                </c:pt>
                <c:pt idx="8">
                  <c:v>0</c:v>
                </c:pt>
                <c:pt idx="9">
                  <c:v>10598</c:v>
                </c:pt>
                <c:pt idx="10">
                  <c:v>4811</c:v>
                </c:pt>
                <c:pt idx="11">
                  <c:v>402</c:v>
                </c:pt>
                <c:pt idx="12">
                  <c:v>523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B91-4DE3-AC79-F0B723FBA32C}"/>
            </c:ext>
          </c:extLst>
        </c:ser>
        <c:ser>
          <c:idx val="3"/>
          <c:order val="3"/>
          <c:tx>
            <c:strRef>
              <c:f>'Margem Livre - RMC'!$E$1</c:f>
              <c:strCache>
                <c:ptCount val="1"/>
                <c:pt idx="0">
                  <c:v>abr/2023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237 - BANCO BRADESCO S/A</c:v>
                </c:pt>
                <c:pt idx="3">
                  <c:v>935 - FACTA FINANCEIRA S A</c:v>
                </c:pt>
                <c:pt idx="4">
                  <c:v>033 - BANCO SANTANDER (BRASIL) S/A</c:v>
                </c:pt>
                <c:pt idx="5">
                  <c:v>121 - BANCO AGIBANK S.A.</c:v>
                </c:pt>
                <c:pt idx="6">
                  <c:v>389 - BANCO MERCANTIL DO BRASIL S/A</c:v>
                </c:pt>
                <c:pt idx="7">
                  <c:v>465 - CAPITAL CONSIG</c:v>
                </c:pt>
                <c:pt idx="8">
                  <c:v>243 - BANCO MASTER S.A.</c:v>
                </c:pt>
                <c:pt idx="9">
                  <c:v>707 - BANCO DAYCOVAL S. A.</c:v>
                </c:pt>
                <c:pt idx="10">
                  <c:v>934 - AGIBANK FINANCEIRA S/A CREDITO, FINANCIAMENTO E INVESTI</c:v>
                </c:pt>
                <c:pt idx="11">
                  <c:v>041 - BANCO DO ESTADO DO RIO GRANDE DO SUL S/A</c:v>
                </c:pt>
                <c:pt idx="12">
                  <c:v>104 - CAIXA ECONOMICA FEDERAL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RMC'!$E$2:$E$15</c:f>
              <c:numCache>
                <c:formatCode>#,##0</c:formatCode>
                <c:ptCount val="14"/>
                <c:pt idx="0">
                  <c:v>15525</c:v>
                </c:pt>
                <c:pt idx="1">
                  <c:v>12914</c:v>
                </c:pt>
                <c:pt idx="2">
                  <c:v>15589</c:v>
                </c:pt>
                <c:pt idx="3">
                  <c:v>5536</c:v>
                </c:pt>
                <c:pt idx="4">
                  <c:v>5227</c:v>
                </c:pt>
                <c:pt idx="5">
                  <c:v>562</c:v>
                </c:pt>
                <c:pt idx="6">
                  <c:v>5527</c:v>
                </c:pt>
                <c:pt idx="7">
                  <c:v>210</c:v>
                </c:pt>
                <c:pt idx="8">
                  <c:v>678</c:v>
                </c:pt>
                <c:pt idx="9">
                  <c:v>4034</c:v>
                </c:pt>
                <c:pt idx="10">
                  <c:v>4917</c:v>
                </c:pt>
                <c:pt idx="11">
                  <c:v>187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B91-4DE3-AC79-F0B723FBA32C}"/>
            </c:ext>
          </c:extLst>
        </c:ser>
        <c:ser>
          <c:idx val="4"/>
          <c:order val="4"/>
          <c:tx>
            <c:strRef>
              <c:f>'Margem Livre - RMC'!$F$1</c:f>
              <c:strCache>
                <c:ptCount val="1"/>
                <c:pt idx="0">
                  <c:v>mai/2023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237 - BANCO BRADESCO S/A</c:v>
                </c:pt>
                <c:pt idx="3">
                  <c:v>935 - FACTA FINANCEIRA S A</c:v>
                </c:pt>
                <c:pt idx="4">
                  <c:v>033 - BANCO SANTANDER (BRASIL) S/A</c:v>
                </c:pt>
                <c:pt idx="5">
                  <c:v>121 - BANCO AGIBANK S.A.</c:v>
                </c:pt>
                <c:pt idx="6">
                  <c:v>389 - BANCO MERCANTIL DO BRASIL S/A</c:v>
                </c:pt>
                <c:pt idx="7">
                  <c:v>465 - CAPITAL CONSIG</c:v>
                </c:pt>
                <c:pt idx="8">
                  <c:v>243 - BANCO MASTER S.A.</c:v>
                </c:pt>
                <c:pt idx="9">
                  <c:v>707 - BANCO DAYCOVAL S. A.</c:v>
                </c:pt>
                <c:pt idx="10">
                  <c:v>934 - AGIBANK FINANCEIRA S/A CREDITO, FINANCIAMENTO E INVESTI</c:v>
                </c:pt>
                <c:pt idx="11">
                  <c:v>041 - BANCO DO ESTADO DO RIO GRANDE DO SUL S/A</c:v>
                </c:pt>
                <c:pt idx="12">
                  <c:v>104 - CAIXA ECONOMICA FEDERAL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RMC'!$F$2:$F$15</c:f>
              <c:numCache>
                <c:formatCode>#,##0</c:formatCode>
                <c:ptCount val="14"/>
                <c:pt idx="0">
                  <c:v>15993</c:v>
                </c:pt>
                <c:pt idx="1">
                  <c:v>10263</c:v>
                </c:pt>
                <c:pt idx="2">
                  <c:v>15213</c:v>
                </c:pt>
                <c:pt idx="3">
                  <c:v>4907</c:v>
                </c:pt>
                <c:pt idx="4">
                  <c:v>6099</c:v>
                </c:pt>
                <c:pt idx="5">
                  <c:v>4531</c:v>
                </c:pt>
                <c:pt idx="6">
                  <c:v>5916</c:v>
                </c:pt>
                <c:pt idx="7">
                  <c:v>227</c:v>
                </c:pt>
                <c:pt idx="8">
                  <c:v>882</c:v>
                </c:pt>
                <c:pt idx="9">
                  <c:v>3764</c:v>
                </c:pt>
                <c:pt idx="10">
                  <c:v>3198</c:v>
                </c:pt>
                <c:pt idx="11">
                  <c:v>201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B91-4DE3-AC79-F0B723FBA32C}"/>
            </c:ext>
          </c:extLst>
        </c:ser>
        <c:ser>
          <c:idx val="5"/>
          <c:order val="5"/>
          <c:tx>
            <c:strRef>
              <c:f>'Margem Livre - RMC'!$G$1</c:f>
              <c:strCache>
                <c:ptCount val="1"/>
                <c:pt idx="0">
                  <c:v>jun/2023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237 - BANCO BRADESCO S/A</c:v>
                </c:pt>
                <c:pt idx="3">
                  <c:v>935 - FACTA FINANCEIRA S A</c:v>
                </c:pt>
                <c:pt idx="4">
                  <c:v>033 - BANCO SANTANDER (BRASIL) S/A</c:v>
                </c:pt>
                <c:pt idx="5">
                  <c:v>121 - BANCO AGIBANK S.A.</c:v>
                </c:pt>
                <c:pt idx="6">
                  <c:v>389 - BANCO MERCANTIL DO BRASIL S/A</c:v>
                </c:pt>
                <c:pt idx="7">
                  <c:v>465 - CAPITAL CONSIG</c:v>
                </c:pt>
                <c:pt idx="8">
                  <c:v>243 - BANCO MASTER S.A.</c:v>
                </c:pt>
                <c:pt idx="9">
                  <c:v>707 - BANCO DAYCOVAL S. A.</c:v>
                </c:pt>
                <c:pt idx="10">
                  <c:v>934 - AGIBANK FINANCEIRA S/A CREDITO, FINANCIAMENTO E INVESTI</c:v>
                </c:pt>
                <c:pt idx="11">
                  <c:v>041 - BANCO DO ESTADO DO RIO GRANDE DO SUL S/A</c:v>
                </c:pt>
                <c:pt idx="12">
                  <c:v>104 - CAIXA ECONOMICA FEDERAL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RMC'!$G$2:$G$15</c:f>
              <c:numCache>
                <c:formatCode>#,##0</c:formatCode>
                <c:ptCount val="14"/>
                <c:pt idx="0">
                  <c:v>12816</c:v>
                </c:pt>
                <c:pt idx="1">
                  <c:v>7300</c:v>
                </c:pt>
                <c:pt idx="2">
                  <c:v>12117</c:v>
                </c:pt>
                <c:pt idx="3">
                  <c:v>2987</c:v>
                </c:pt>
                <c:pt idx="4">
                  <c:v>5346</c:v>
                </c:pt>
                <c:pt idx="5">
                  <c:v>3452</c:v>
                </c:pt>
                <c:pt idx="6">
                  <c:v>4318</c:v>
                </c:pt>
                <c:pt idx="7">
                  <c:v>217</c:v>
                </c:pt>
                <c:pt idx="8">
                  <c:v>738</c:v>
                </c:pt>
                <c:pt idx="9">
                  <c:v>3035</c:v>
                </c:pt>
                <c:pt idx="10">
                  <c:v>1416</c:v>
                </c:pt>
                <c:pt idx="11">
                  <c:v>143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B91-4DE3-AC79-F0B723FBA32C}"/>
            </c:ext>
          </c:extLst>
        </c:ser>
        <c:ser>
          <c:idx val="6"/>
          <c:order val="6"/>
          <c:tx>
            <c:strRef>
              <c:f>'Margem Livre - RMC'!$H$1</c:f>
              <c:strCache>
                <c:ptCount val="1"/>
                <c:pt idx="0">
                  <c:v>jul/2023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237 - BANCO BRADESCO S/A</c:v>
                </c:pt>
                <c:pt idx="3">
                  <c:v>935 - FACTA FINANCEIRA S A</c:v>
                </c:pt>
                <c:pt idx="4">
                  <c:v>033 - BANCO SANTANDER (BRASIL) S/A</c:v>
                </c:pt>
                <c:pt idx="5">
                  <c:v>121 - BANCO AGIBANK S.A.</c:v>
                </c:pt>
                <c:pt idx="6">
                  <c:v>389 - BANCO MERCANTIL DO BRASIL S/A</c:v>
                </c:pt>
                <c:pt idx="7">
                  <c:v>465 - CAPITAL CONSIG</c:v>
                </c:pt>
                <c:pt idx="8">
                  <c:v>243 - BANCO MASTER S.A.</c:v>
                </c:pt>
                <c:pt idx="9">
                  <c:v>707 - BANCO DAYCOVAL S. A.</c:v>
                </c:pt>
                <c:pt idx="10">
                  <c:v>934 - AGIBANK FINANCEIRA S/A CREDITO, FINANCIAMENTO E INVESTI</c:v>
                </c:pt>
                <c:pt idx="11">
                  <c:v>041 - BANCO DO ESTADO DO RIO GRANDE DO SUL S/A</c:v>
                </c:pt>
                <c:pt idx="12">
                  <c:v>104 - CAIXA ECONOMICA FEDERAL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RMC'!$H$2:$H$15</c:f>
              <c:numCache>
                <c:formatCode>#,##0</c:formatCode>
                <c:ptCount val="14"/>
                <c:pt idx="0">
                  <c:v>12669</c:v>
                </c:pt>
                <c:pt idx="1">
                  <c:v>5853</c:v>
                </c:pt>
                <c:pt idx="2">
                  <c:v>13892</c:v>
                </c:pt>
                <c:pt idx="3">
                  <c:v>3841</c:v>
                </c:pt>
                <c:pt idx="4">
                  <c:v>5785</c:v>
                </c:pt>
                <c:pt idx="5">
                  <c:v>3419</c:v>
                </c:pt>
                <c:pt idx="6">
                  <c:v>3718</c:v>
                </c:pt>
                <c:pt idx="7">
                  <c:v>626</c:v>
                </c:pt>
                <c:pt idx="8">
                  <c:v>1350</c:v>
                </c:pt>
                <c:pt idx="9">
                  <c:v>3150</c:v>
                </c:pt>
                <c:pt idx="10">
                  <c:v>1274</c:v>
                </c:pt>
                <c:pt idx="11">
                  <c:v>175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B91-4DE3-AC79-F0B723FBA32C}"/>
            </c:ext>
          </c:extLst>
        </c:ser>
        <c:ser>
          <c:idx val="7"/>
          <c:order val="7"/>
          <c:tx>
            <c:strRef>
              <c:f>'Margem Livre - RMC'!$I$1</c:f>
              <c:strCache>
                <c:ptCount val="1"/>
                <c:pt idx="0">
                  <c:v>ago/2023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237 - BANCO BRADESCO S/A</c:v>
                </c:pt>
                <c:pt idx="3">
                  <c:v>935 - FACTA FINANCEIRA S A</c:v>
                </c:pt>
                <c:pt idx="4">
                  <c:v>033 - BANCO SANTANDER (BRASIL) S/A</c:v>
                </c:pt>
                <c:pt idx="5">
                  <c:v>121 - BANCO AGIBANK S.A.</c:v>
                </c:pt>
                <c:pt idx="6">
                  <c:v>389 - BANCO MERCANTIL DO BRASIL S/A</c:v>
                </c:pt>
                <c:pt idx="7">
                  <c:v>465 - CAPITAL CONSIG</c:v>
                </c:pt>
                <c:pt idx="8">
                  <c:v>243 - BANCO MASTER S.A.</c:v>
                </c:pt>
                <c:pt idx="9">
                  <c:v>707 - BANCO DAYCOVAL S. A.</c:v>
                </c:pt>
                <c:pt idx="10">
                  <c:v>934 - AGIBANK FINANCEIRA S/A CREDITO, FINANCIAMENTO E INVESTI</c:v>
                </c:pt>
                <c:pt idx="11">
                  <c:v>041 - BANCO DO ESTADO DO RIO GRANDE DO SUL S/A</c:v>
                </c:pt>
                <c:pt idx="12">
                  <c:v>104 - CAIXA ECONOMICA FEDERAL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RMC'!$I$2:$I$15</c:f>
              <c:numCache>
                <c:formatCode>#,##0</c:formatCode>
                <c:ptCount val="14"/>
                <c:pt idx="0">
                  <c:v>15677</c:v>
                </c:pt>
                <c:pt idx="1">
                  <c:v>7043</c:v>
                </c:pt>
                <c:pt idx="2">
                  <c:v>13805</c:v>
                </c:pt>
                <c:pt idx="3">
                  <c:v>0</c:v>
                </c:pt>
                <c:pt idx="4">
                  <c:v>6681</c:v>
                </c:pt>
                <c:pt idx="5">
                  <c:v>4199</c:v>
                </c:pt>
                <c:pt idx="6">
                  <c:v>4095</c:v>
                </c:pt>
                <c:pt idx="7">
                  <c:v>944</c:v>
                </c:pt>
                <c:pt idx="8">
                  <c:v>1929</c:v>
                </c:pt>
                <c:pt idx="9">
                  <c:v>3803</c:v>
                </c:pt>
                <c:pt idx="10">
                  <c:v>4616</c:v>
                </c:pt>
                <c:pt idx="11">
                  <c:v>232</c:v>
                </c:pt>
                <c:pt idx="12">
                  <c:v>0</c:v>
                </c:pt>
                <c:pt idx="13">
                  <c:v>1267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B91-4DE3-AC79-F0B723FBA32C}"/>
            </c:ext>
          </c:extLst>
        </c:ser>
        <c:ser>
          <c:idx val="8"/>
          <c:order val="8"/>
          <c:tx>
            <c:strRef>
              <c:f>'Margem Livre - RMC'!$J$1</c:f>
              <c:strCache>
                <c:ptCount val="1"/>
                <c:pt idx="0">
                  <c:v>set/2023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237 - BANCO BRADESCO S/A</c:v>
                </c:pt>
                <c:pt idx="3">
                  <c:v>935 - FACTA FINANCEIRA S A</c:v>
                </c:pt>
                <c:pt idx="4">
                  <c:v>033 - BANCO SANTANDER (BRASIL) S/A</c:v>
                </c:pt>
                <c:pt idx="5">
                  <c:v>121 - BANCO AGIBANK S.A.</c:v>
                </c:pt>
                <c:pt idx="6">
                  <c:v>389 - BANCO MERCANTIL DO BRASIL S/A</c:v>
                </c:pt>
                <c:pt idx="7">
                  <c:v>465 - CAPITAL CONSIG</c:v>
                </c:pt>
                <c:pt idx="8">
                  <c:v>243 - BANCO MASTER S.A.</c:v>
                </c:pt>
                <c:pt idx="9">
                  <c:v>707 - BANCO DAYCOVAL S. A.</c:v>
                </c:pt>
                <c:pt idx="10">
                  <c:v>934 - AGIBANK FINANCEIRA S/A CREDITO, FINANCIAMENTO E INVESTI</c:v>
                </c:pt>
                <c:pt idx="11">
                  <c:v>041 - BANCO DO ESTADO DO RIO GRANDE DO SUL S/A</c:v>
                </c:pt>
                <c:pt idx="12">
                  <c:v>104 - CAIXA ECONOMICA FEDERAL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RMC'!$J$2:$J$15</c:f>
              <c:numCache>
                <c:formatCode>#,##0</c:formatCode>
                <c:ptCount val="14"/>
                <c:pt idx="0">
                  <c:v>40806</c:v>
                </c:pt>
                <c:pt idx="1">
                  <c:v>9842</c:v>
                </c:pt>
                <c:pt idx="2">
                  <c:v>11958</c:v>
                </c:pt>
                <c:pt idx="3">
                  <c:v>3896</c:v>
                </c:pt>
                <c:pt idx="4">
                  <c:v>8336</c:v>
                </c:pt>
                <c:pt idx="5">
                  <c:v>5332</c:v>
                </c:pt>
                <c:pt idx="6">
                  <c:v>3309</c:v>
                </c:pt>
                <c:pt idx="7">
                  <c:v>1383</c:v>
                </c:pt>
                <c:pt idx="8">
                  <c:v>2347</c:v>
                </c:pt>
                <c:pt idx="9">
                  <c:v>3031</c:v>
                </c:pt>
                <c:pt idx="10">
                  <c:v>1388</c:v>
                </c:pt>
                <c:pt idx="11">
                  <c:v>211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B91-4DE3-AC79-F0B723FBA32C}"/>
            </c:ext>
          </c:extLst>
        </c:ser>
        <c:ser>
          <c:idx val="9"/>
          <c:order val="9"/>
          <c:tx>
            <c:strRef>
              <c:f>'Margem Livre - RMC'!$K$1</c:f>
              <c:strCache>
                <c:ptCount val="1"/>
                <c:pt idx="0">
                  <c:v>out/2023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237 - BANCO BRADESCO S/A</c:v>
                </c:pt>
                <c:pt idx="3">
                  <c:v>935 - FACTA FINANCEIRA S A</c:v>
                </c:pt>
                <c:pt idx="4">
                  <c:v>033 - BANCO SANTANDER (BRASIL) S/A</c:v>
                </c:pt>
                <c:pt idx="5">
                  <c:v>121 - BANCO AGIBANK S.A.</c:v>
                </c:pt>
                <c:pt idx="6">
                  <c:v>389 - BANCO MERCANTIL DO BRASIL S/A</c:v>
                </c:pt>
                <c:pt idx="7">
                  <c:v>465 - CAPITAL CONSIG</c:v>
                </c:pt>
                <c:pt idx="8">
                  <c:v>243 - BANCO MASTER S.A.</c:v>
                </c:pt>
                <c:pt idx="9">
                  <c:v>707 - BANCO DAYCOVAL S. A.</c:v>
                </c:pt>
                <c:pt idx="10">
                  <c:v>934 - AGIBANK FINANCEIRA S/A CREDITO, FINANCIAMENTO E INVESTI</c:v>
                </c:pt>
                <c:pt idx="11">
                  <c:v>041 - BANCO DO ESTADO DO RIO GRANDE DO SUL S/A</c:v>
                </c:pt>
                <c:pt idx="12">
                  <c:v>104 - CAIXA ECONOMICA FEDERAL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RMC'!$K$2:$K$15</c:f>
              <c:numCache>
                <c:formatCode>#,##0</c:formatCode>
                <c:ptCount val="14"/>
                <c:pt idx="0">
                  <c:v>31245</c:v>
                </c:pt>
                <c:pt idx="1">
                  <c:v>10959</c:v>
                </c:pt>
                <c:pt idx="2">
                  <c:v>11631</c:v>
                </c:pt>
                <c:pt idx="3">
                  <c:v>4201</c:v>
                </c:pt>
                <c:pt idx="4">
                  <c:v>13023</c:v>
                </c:pt>
                <c:pt idx="5">
                  <c:v>7702</c:v>
                </c:pt>
                <c:pt idx="6">
                  <c:v>3349</c:v>
                </c:pt>
                <c:pt idx="7">
                  <c:v>1839</c:v>
                </c:pt>
                <c:pt idx="8">
                  <c:v>3379</c:v>
                </c:pt>
                <c:pt idx="9">
                  <c:v>2932</c:v>
                </c:pt>
                <c:pt idx="10">
                  <c:v>804</c:v>
                </c:pt>
                <c:pt idx="11">
                  <c:v>225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4B91-4DE3-AC79-F0B723FBA32C}"/>
            </c:ext>
          </c:extLst>
        </c:ser>
        <c:ser>
          <c:idx val="10"/>
          <c:order val="10"/>
          <c:tx>
            <c:strRef>
              <c:f>'Margem Livre - RMC'!$L$1</c:f>
              <c:strCache>
                <c:ptCount val="1"/>
                <c:pt idx="0">
                  <c:v>nov/2023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237 - BANCO BRADESCO S/A</c:v>
                </c:pt>
                <c:pt idx="3">
                  <c:v>935 - FACTA FINANCEIRA S A</c:v>
                </c:pt>
                <c:pt idx="4">
                  <c:v>033 - BANCO SANTANDER (BRASIL) S/A</c:v>
                </c:pt>
                <c:pt idx="5">
                  <c:v>121 - BANCO AGIBANK S.A.</c:v>
                </c:pt>
                <c:pt idx="6">
                  <c:v>389 - BANCO MERCANTIL DO BRASIL S/A</c:v>
                </c:pt>
                <c:pt idx="7">
                  <c:v>465 - CAPITAL CONSIG</c:v>
                </c:pt>
                <c:pt idx="8">
                  <c:v>243 - BANCO MASTER S.A.</c:v>
                </c:pt>
                <c:pt idx="9">
                  <c:v>707 - BANCO DAYCOVAL S. A.</c:v>
                </c:pt>
                <c:pt idx="10">
                  <c:v>934 - AGIBANK FINANCEIRA S/A CREDITO, FINANCIAMENTO E INVESTI</c:v>
                </c:pt>
                <c:pt idx="11">
                  <c:v>041 - BANCO DO ESTADO DO RIO GRANDE DO SUL S/A</c:v>
                </c:pt>
                <c:pt idx="12">
                  <c:v>104 - CAIXA ECONOMICA FEDERAL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RMC'!$L$2:$L$15</c:f>
              <c:numCache>
                <c:formatCode>#,##0</c:formatCode>
                <c:ptCount val="14"/>
                <c:pt idx="0">
                  <c:v>30416</c:v>
                </c:pt>
                <c:pt idx="1">
                  <c:v>9975</c:v>
                </c:pt>
                <c:pt idx="2">
                  <c:v>9625</c:v>
                </c:pt>
                <c:pt idx="3">
                  <c:v>3954</c:v>
                </c:pt>
                <c:pt idx="4">
                  <c:v>14671</c:v>
                </c:pt>
                <c:pt idx="5">
                  <c:v>7512</c:v>
                </c:pt>
                <c:pt idx="6">
                  <c:v>4059</c:v>
                </c:pt>
                <c:pt idx="7">
                  <c:v>2991</c:v>
                </c:pt>
                <c:pt idx="8">
                  <c:v>3102</c:v>
                </c:pt>
                <c:pt idx="9">
                  <c:v>2825</c:v>
                </c:pt>
                <c:pt idx="10">
                  <c:v>499</c:v>
                </c:pt>
                <c:pt idx="11">
                  <c:v>250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B91-4DE3-AC79-F0B723FBA32C}"/>
            </c:ext>
          </c:extLst>
        </c:ser>
        <c:ser>
          <c:idx val="11"/>
          <c:order val="11"/>
          <c:tx>
            <c:strRef>
              <c:f>'Margem Livre - RMC'!$M$1</c:f>
              <c:strCache>
                <c:ptCount val="1"/>
                <c:pt idx="0">
                  <c:v>dez/2023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237 - BANCO BRADESCO S/A</c:v>
                </c:pt>
                <c:pt idx="3">
                  <c:v>935 - FACTA FINANCEIRA S A</c:v>
                </c:pt>
                <c:pt idx="4">
                  <c:v>033 - BANCO SANTANDER (BRASIL) S/A</c:v>
                </c:pt>
                <c:pt idx="5">
                  <c:v>121 - BANCO AGIBANK S.A.</c:v>
                </c:pt>
                <c:pt idx="6">
                  <c:v>389 - BANCO MERCANTIL DO BRASIL S/A</c:v>
                </c:pt>
                <c:pt idx="7">
                  <c:v>465 - CAPITAL CONSIG</c:v>
                </c:pt>
                <c:pt idx="8">
                  <c:v>243 - BANCO MASTER S.A.</c:v>
                </c:pt>
                <c:pt idx="9">
                  <c:v>707 - BANCO DAYCOVAL S. A.</c:v>
                </c:pt>
                <c:pt idx="10">
                  <c:v>934 - AGIBANK FINANCEIRA S/A CREDITO, FINANCIAMENTO E INVESTI</c:v>
                </c:pt>
                <c:pt idx="11">
                  <c:v>041 - BANCO DO ESTADO DO RIO GRANDE DO SUL S/A</c:v>
                </c:pt>
                <c:pt idx="12">
                  <c:v>104 - CAIXA ECONOMICA FEDERAL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RMC'!$M$2:$M$15</c:f>
              <c:numCache>
                <c:formatCode>General</c:formatCode>
                <c:ptCount val="14"/>
                <c:pt idx="0">
                  <c:v>26660</c:v>
                </c:pt>
                <c:pt idx="1">
                  <c:v>8513</c:v>
                </c:pt>
                <c:pt idx="2">
                  <c:v>6772</c:v>
                </c:pt>
                <c:pt idx="3">
                  <c:v>4229</c:v>
                </c:pt>
                <c:pt idx="4">
                  <c:v>11946</c:v>
                </c:pt>
                <c:pt idx="5">
                  <c:v>5843</c:v>
                </c:pt>
                <c:pt idx="6">
                  <c:v>4219</c:v>
                </c:pt>
                <c:pt idx="7">
                  <c:v>2463</c:v>
                </c:pt>
                <c:pt idx="8">
                  <c:v>2782</c:v>
                </c:pt>
                <c:pt idx="9">
                  <c:v>1946</c:v>
                </c:pt>
                <c:pt idx="10">
                  <c:v>373</c:v>
                </c:pt>
                <c:pt idx="11">
                  <c:v>209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4B91-4DE3-AC79-F0B723FBA32C}"/>
            </c:ext>
          </c:extLst>
        </c:ser>
        <c:ser>
          <c:idx val="12"/>
          <c:order val="12"/>
          <c:tx>
            <c:strRef>
              <c:f>'Margem Livre - RMC'!$N$1</c:f>
              <c:strCache>
                <c:ptCount val="1"/>
                <c:pt idx="0">
                  <c:v>jan/2024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237 - BANCO BRADESCO S/A</c:v>
                </c:pt>
                <c:pt idx="3">
                  <c:v>935 - FACTA FINANCEIRA S A</c:v>
                </c:pt>
                <c:pt idx="4">
                  <c:v>033 - BANCO SANTANDER (BRASIL) S/A</c:v>
                </c:pt>
                <c:pt idx="5">
                  <c:v>121 - BANCO AGIBANK S.A.</c:v>
                </c:pt>
                <c:pt idx="6">
                  <c:v>389 - BANCO MERCANTIL DO BRASIL S/A</c:v>
                </c:pt>
                <c:pt idx="7">
                  <c:v>465 - CAPITAL CONSIG</c:v>
                </c:pt>
                <c:pt idx="8">
                  <c:v>243 - BANCO MASTER S.A.</c:v>
                </c:pt>
                <c:pt idx="9">
                  <c:v>707 - BANCO DAYCOVAL S. A.</c:v>
                </c:pt>
                <c:pt idx="10">
                  <c:v>934 - AGIBANK FINANCEIRA S/A CREDITO, FINANCIAMENTO E INVESTI</c:v>
                </c:pt>
                <c:pt idx="11">
                  <c:v>041 - BANCO DO ESTADO DO RIO GRANDE DO SUL S/A</c:v>
                </c:pt>
                <c:pt idx="12">
                  <c:v>104 - CAIXA ECONOMICA FEDERAL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RMC'!$N$2:$N$15</c:f>
              <c:numCache>
                <c:formatCode>#,##0</c:formatCode>
                <c:ptCount val="14"/>
                <c:pt idx="0">
                  <c:v>30333</c:v>
                </c:pt>
                <c:pt idx="1">
                  <c:v>9562</c:v>
                </c:pt>
                <c:pt idx="2">
                  <c:v>8021</c:v>
                </c:pt>
                <c:pt idx="3">
                  <c:v>7222</c:v>
                </c:pt>
                <c:pt idx="4">
                  <c:v>5883</c:v>
                </c:pt>
                <c:pt idx="5">
                  <c:v>5830</c:v>
                </c:pt>
                <c:pt idx="6">
                  <c:v>4527</c:v>
                </c:pt>
                <c:pt idx="7">
                  <c:v>3358</c:v>
                </c:pt>
                <c:pt idx="8">
                  <c:v>3338</c:v>
                </c:pt>
                <c:pt idx="9">
                  <c:v>2369</c:v>
                </c:pt>
                <c:pt idx="10">
                  <c:v>443</c:v>
                </c:pt>
                <c:pt idx="11">
                  <c:v>3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B91-4DE3-AC79-F0B723FBA32C}"/>
            </c:ext>
          </c:extLst>
        </c:ser>
        <c:ser>
          <c:idx val="13"/>
          <c:order val="13"/>
          <c:tx>
            <c:strRef>
              <c:f>'Margem Livre - RMC'!$O$1</c:f>
              <c:strCache>
                <c:ptCount val="1"/>
                <c:pt idx="0">
                  <c:v>fev/2024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237 - BANCO BRADESCO S/A</c:v>
                </c:pt>
                <c:pt idx="3">
                  <c:v>935 - FACTA FINANCEIRA S A</c:v>
                </c:pt>
                <c:pt idx="4">
                  <c:v>033 - BANCO SANTANDER (BRASIL) S/A</c:v>
                </c:pt>
                <c:pt idx="5">
                  <c:v>121 - BANCO AGIBANK S.A.</c:v>
                </c:pt>
                <c:pt idx="6">
                  <c:v>389 - BANCO MERCANTIL DO BRASIL S/A</c:v>
                </c:pt>
                <c:pt idx="7">
                  <c:v>465 - CAPITAL CONSIG</c:v>
                </c:pt>
                <c:pt idx="8">
                  <c:v>243 - BANCO MASTER S.A.</c:v>
                </c:pt>
                <c:pt idx="9">
                  <c:v>707 - BANCO DAYCOVAL S. A.</c:v>
                </c:pt>
                <c:pt idx="10">
                  <c:v>934 - AGIBANK FINANCEIRA S/A CREDITO, FINANCIAMENTO E INVESTI</c:v>
                </c:pt>
                <c:pt idx="11">
                  <c:v>041 - BANCO DO ESTADO DO RIO GRANDE DO SUL S/A</c:v>
                </c:pt>
                <c:pt idx="12">
                  <c:v>104 - CAIXA ECONOMICA FEDERAL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RMC'!$O$2:$O$15</c:f>
              <c:numCache>
                <c:formatCode>#,##0</c:formatCode>
                <c:ptCount val="14"/>
                <c:pt idx="0">
                  <c:v>28273</c:v>
                </c:pt>
                <c:pt idx="1">
                  <c:v>9167</c:v>
                </c:pt>
                <c:pt idx="2">
                  <c:v>5523</c:v>
                </c:pt>
                <c:pt idx="3">
                  <c:v>7497</c:v>
                </c:pt>
                <c:pt idx="4">
                  <c:v>1978</c:v>
                </c:pt>
                <c:pt idx="5">
                  <c:v>6108</c:v>
                </c:pt>
                <c:pt idx="6">
                  <c:v>3485</c:v>
                </c:pt>
                <c:pt idx="7">
                  <c:v>3823</c:v>
                </c:pt>
                <c:pt idx="8">
                  <c:v>2996</c:v>
                </c:pt>
                <c:pt idx="9">
                  <c:v>1951</c:v>
                </c:pt>
                <c:pt idx="10">
                  <c:v>396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4B91-4DE3-AC79-F0B723FBA32C}"/>
            </c:ext>
          </c:extLst>
        </c:ser>
        <c:ser>
          <c:idx val="14"/>
          <c:order val="14"/>
          <c:tx>
            <c:strRef>
              <c:f>'Margem Livre - RMC'!$P$1</c:f>
              <c:strCache>
                <c:ptCount val="1"/>
                <c:pt idx="0">
                  <c:v>mar/2024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237 - BANCO BRADESCO S/A</c:v>
                </c:pt>
                <c:pt idx="3">
                  <c:v>935 - FACTA FINANCEIRA S A</c:v>
                </c:pt>
                <c:pt idx="4">
                  <c:v>033 - BANCO SANTANDER (BRASIL) S/A</c:v>
                </c:pt>
                <c:pt idx="5">
                  <c:v>121 - BANCO AGIBANK S.A.</c:v>
                </c:pt>
                <c:pt idx="6">
                  <c:v>389 - BANCO MERCANTIL DO BRASIL S/A</c:v>
                </c:pt>
                <c:pt idx="7">
                  <c:v>465 - CAPITAL CONSIG</c:v>
                </c:pt>
                <c:pt idx="8">
                  <c:v>243 - BANCO MASTER S.A.</c:v>
                </c:pt>
                <c:pt idx="9">
                  <c:v>707 - BANCO DAYCOVAL S. A.</c:v>
                </c:pt>
                <c:pt idx="10">
                  <c:v>934 - AGIBANK FINANCEIRA S/A CREDITO, FINANCIAMENTO E INVESTI</c:v>
                </c:pt>
                <c:pt idx="11">
                  <c:v>041 - BANCO DO ESTADO DO RIO GRANDE DO SUL S/A</c:v>
                </c:pt>
                <c:pt idx="12">
                  <c:v>104 - CAIXA ECONOMICA FEDERAL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RMC'!$P$2:$P$15</c:f>
              <c:numCache>
                <c:formatCode>#,##0</c:formatCode>
                <c:ptCount val="14"/>
                <c:pt idx="0">
                  <c:v>24161</c:v>
                </c:pt>
                <c:pt idx="1">
                  <c:v>7722</c:v>
                </c:pt>
                <c:pt idx="2">
                  <c:v>4091</c:v>
                </c:pt>
                <c:pt idx="3">
                  <c:v>5861</c:v>
                </c:pt>
                <c:pt idx="4">
                  <c:v>8044</c:v>
                </c:pt>
                <c:pt idx="5">
                  <c:v>5991</c:v>
                </c:pt>
                <c:pt idx="6">
                  <c:v>3551</c:v>
                </c:pt>
                <c:pt idx="7">
                  <c:v>3919</c:v>
                </c:pt>
                <c:pt idx="8">
                  <c:v>2246</c:v>
                </c:pt>
                <c:pt idx="9">
                  <c:v>1806</c:v>
                </c:pt>
                <c:pt idx="10">
                  <c:v>375</c:v>
                </c:pt>
                <c:pt idx="11" formatCode="General">
                  <c:v>0</c:v>
                </c:pt>
                <c:pt idx="12" formatCode="General">
                  <c:v>0</c:v>
                </c:pt>
                <c:pt idx="13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B91-4DE3-AC79-F0B723FBA3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2285664"/>
        <c:axId val="729773312"/>
      </c:barChart>
      <c:catAx>
        <c:axId val="112285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29773312"/>
        <c:crosses val="autoZero"/>
        <c:auto val="1"/>
        <c:lblAlgn val="ctr"/>
        <c:lblOffset val="100"/>
        <c:noMultiLvlLbl val="0"/>
      </c:catAx>
      <c:valAx>
        <c:axId val="729773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12285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4237216712466545E-2"/>
          <c:y val="0.87864620096426482"/>
          <c:w val="0.9747914747624159"/>
          <c:h val="0.1061600488114180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2"/>
              <c:layout>
                <c:manualLayout>
                  <c:x val="0"/>
                  <c:y val="6.01851851851851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1F7-40AC-A99A-2321034D43C5}"/>
                </c:ext>
              </c:extLst>
            </c:dLbl>
            <c:dLbl>
              <c:idx val="3"/>
              <c:layout>
                <c:manualLayout>
                  <c:x val="5.5039553720229615E-3"/>
                  <c:y val="-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1F7-40AC-A99A-2321034D43C5}"/>
                </c:ext>
              </c:extLst>
            </c:dLbl>
            <c:dLbl>
              <c:idx val="4"/>
              <c:layout>
                <c:manualLayout>
                  <c:x val="1.1007910744045923E-2"/>
                  <c:y val="-9.25925925925925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1F7-40AC-A99A-2321034D43C5}"/>
                </c:ext>
              </c:extLst>
            </c:dLbl>
            <c:dLbl>
              <c:idx val="5"/>
              <c:layout>
                <c:manualLayout>
                  <c:x val="0"/>
                  <c:y val="5.0925925925925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1F7-40AC-A99A-2321034D43C5}"/>
                </c:ext>
              </c:extLst>
            </c:dLbl>
            <c:dLbl>
              <c:idx val="6"/>
              <c:layout>
                <c:manualLayout>
                  <c:x val="1.9263843802080367E-2"/>
                  <c:y val="2.77777777777776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1F7-40AC-A99A-2321034D43C5}"/>
                </c:ext>
              </c:extLst>
            </c:dLbl>
            <c:dLbl>
              <c:idx val="7"/>
              <c:layout>
                <c:manualLayout>
                  <c:x val="1.6511866116068884E-2"/>
                  <c:y val="1.388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1F7-40AC-A99A-2321034D43C5}"/>
                </c:ext>
              </c:extLst>
            </c:dLbl>
            <c:dLbl>
              <c:idx val="8"/>
              <c:layout>
                <c:manualLayout>
                  <c:x val="-1.0090468282758107E-16"/>
                  <c:y val="-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1F7-40AC-A99A-2321034D43C5}"/>
                </c:ext>
              </c:extLst>
            </c:dLbl>
            <c:dLbl>
              <c:idx val="9"/>
              <c:layout>
                <c:manualLayout>
                  <c:x val="1.6511866116068783E-2"/>
                  <c:y val="-5.09259259259259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1F7-40AC-A99A-2321034D43C5}"/>
                </c:ext>
              </c:extLst>
            </c:dLbl>
            <c:dLbl>
              <c:idx val="10"/>
              <c:layout>
                <c:manualLayout>
                  <c:x val="1.6511866116068884E-2"/>
                  <c:y val="-8.487556272013328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1F7-40AC-A99A-2321034D43C5}"/>
                </c:ext>
              </c:extLst>
            </c:dLbl>
            <c:dLbl>
              <c:idx val="11"/>
              <c:layout>
                <c:manualLayout>
                  <c:x val="-2.0180936565516213E-16"/>
                  <c:y val="7.407407407407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1F7-40AC-A99A-2321034D43C5}"/>
                </c:ext>
              </c:extLst>
            </c:dLbl>
            <c:dLbl>
              <c:idx val="12"/>
              <c:layout>
                <c:manualLayout>
                  <c:x val="6.5817409032912508E-3"/>
                  <c:y val="-1.7879031958015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E1F7-40AC-A99A-2321034D43C5}"/>
                </c:ext>
              </c:extLst>
            </c:dLbl>
            <c:dLbl>
              <c:idx val="13"/>
              <c:layout>
                <c:manualLayout>
                  <c:x val="3.2908704516456254E-3"/>
                  <c:y val="-1.78790319580155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1F7-40AC-A99A-2321034D43C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2540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'Margem Livre - RMC'!$B$69:$P$69</c:f>
              <c:strCache>
                <c:ptCount val="15"/>
                <c:pt idx="0">
                  <c:v>jan/2023</c:v>
                </c:pt>
                <c:pt idx="1">
                  <c:v>fev/2023</c:v>
                </c:pt>
                <c:pt idx="2">
                  <c:v>mar/2023</c:v>
                </c:pt>
                <c:pt idx="3">
                  <c:v>abr/2023</c:v>
                </c:pt>
                <c:pt idx="4">
                  <c:v>mai/2023</c:v>
                </c:pt>
                <c:pt idx="5">
                  <c:v>jun/2023</c:v>
                </c:pt>
                <c:pt idx="6">
                  <c:v>jul/2023</c:v>
                </c:pt>
                <c:pt idx="7">
                  <c:v>ago/2023</c:v>
                </c:pt>
                <c:pt idx="8">
                  <c:v>set/2023</c:v>
                </c:pt>
                <c:pt idx="9">
                  <c:v>out/2023</c:v>
                </c:pt>
                <c:pt idx="10">
                  <c:v>nov/2023</c:v>
                </c:pt>
                <c:pt idx="11">
                  <c:v>dez/2023</c:v>
                </c:pt>
                <c:pt idx="12">
                  <c:v>jan/2024</c:v>
                </c:pt>
                <c:pt idx="13">
                  <c:v>fev/2024</c:v>
                </c:pt>
                <c:pt idx="14">
                  <c:v>mar/2024</c:v>
                </c:pt>
              </c:strCache>
            </c:strRef>
          </c:cat>
          <c:val>
            <c:numRef>
              <c:f>'Margem Livre - RMC'!$B$70:$P$70</c:f>
              <c:numCache>
                <c:formatCode>#,##0</c:formatCode>
                <c:ptCount val="15"/>
                <c:pt idx="0">
                  <c:v>153225</c:v>
                </c:pt>
                <c:pt idx="1">
                  <c:v>135827</c:v>
                </c:pt>
                <c:pt idx="2">
                  <c:v>69412</c:v>
                </c:pt>
                <c:pt idx="3">
                  <c:v>70906</c:v>
                </c:pt>
                <c:pt idx="4">
                  <c:v>71194</c:v>
                </c:pt>
                <c:pt idx="5">
                  <c:v>53885</c:v>
                </c:pt>
                <c:pt idx="6">
                  <c:v>55752</c:v>
                </c:pt>
                <c:pt idx="7">
                  <c:v>64291</c:v>
                </c:pt>
                <c:pt idx="8">
                  <c:v>91839</c:v>
                </c:pt>
                <c:pt idx="9">
                  <c:v>91289</c:v>
                </c:pt>
                <c:pt idx="10">
                  <c:v>89879</c:v>
                </c:pt>
                <c:pt idx="11">
                  <c:v>75955</c:v>
                </c:pt>
                <c:pt idx="12">
                  <c:v>80889</c:v>
                </c:pt>
                <c:pt idx="13">
                  <c:v>71197</c:v>
                </c:pt>
                <c:pt idx="14">
                  <c:v>67767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E1F7-40AC-A99A-2321034D43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20783184"/>
        <c:axId val="630362112"/>
      </c:lineChart>
      <c:catAx>
        <c:axId val="620783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30362112"/>
        <c:crosses val="autoZero"/>
        <c:auto val="1"/>
        <c:lblAlgn val="ctr"/>
        <c:lblOffset val="100"/>
        <c:noMultiLvlLbl val="0"/>
      </c:catAx>
      <c:valAx>
        <c:axId val="630362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20783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'Margem Livre - RCC'!$B$1</c:f>
              <c:strCache>
                <c:ptCount val="1"/>
                <c:pt idx="0">
                  <c:v>jan/23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'Margem Livre - RCC'!$A$2:$A$16</c:f>
              <c:strCache>
                <c:ptCount val="15"/>
                <c:pt idx="0">
                  <c:v>623 - BANCO PAN S/A</c:v>
                </c:pt>
                <c:pt idx="1">
                  <c:v>935 - FACTA FINANCEIRA S A</c:v>
                </c:pt>
                <c:pt idx="2">
                  <c:v>318 - BANCO BMG S. A.</c:v>
                </c:pt>
                <c:pt idx="3">
                  <c:v>389 - BANCO MERCANTIL DO BRASIL S/A</c:v>
                </c:pt>
                <c:pt idx="4">
                  <c:v>465 - CAPITAL CONSIG</c:v>
                </c:pt>
                <c:pt idx="5">
                  <c:v>121 - BANCO AGIBANK S.A.</c:v>
                </c:pt>
                <c:pt idx="6">
                  <c:v>243 - BANCO MASTER S.A.</c:v>
                </c:pt>
                <c:pt idx="7">
                  <c:v>707 - BANCO DAYCOVAL S. A.</c:v>
                </c:pt>
                <c:pt idx="8">
                  <c:v>254 - PARANA BANCO S. A.</c:v>
                </c:pt>
                <c:pt idx="9">
                  <c:v>274 - BMP</c:v>
                </c:pt>
                <c:pt idx="10">
                  <c:v>276 - SENFF S.A - CREDITO, FINANCIAMENTO E INVESTIMENTO</c:v>
                </c:pt>
                <c:pt idx="11">
                  <c:v>033 - BANCO SANTANDER (BRASIL) S/A</c:v>
                </c:pt>
                <c:pt idx="12">
                  <c:v>934 - AGIBANK FINANCEIRA S/A CREDITO, FINANCIAMENTO E INVESTI</c:v>
                </c:pt>
                <c:pt idx="13">
                  <c:v>643 - BANCO PINE S.A.</c:v>
                </c:pt>
                <c:pt idx="14">
                  <c:v>*000 - Outras</c:v>
                </c:pt>
              </c:strCache>
            </c:strRef>
          </c:cat>
          <c:val>
            <c:numRef>
              <c:f>'Margem Livre - RCC'!$B$2:$B$16</c:f>
              <c:numCache>
                <c:formatCode>#,##0</c:formatCode>
                <c:ptCount val="15"/>
                <c:pt idx="0">
                  <c:v>85536</c:v>
                </c:pt>
                <c:pt idx="1">
                  <c:v>28678</c:v>
                </c:pt>
                <c:pt idx="2">
                  <c:v>53886</c:v>
                </c:pt>
                <c:pt idx="3">
                  <c:v>4720</c:v>
                </c:pt>
                <c:pt idx="4">
                  <c:v>1458</c:v>
                </c:pt>
                <c:pt idx="5">
                  <c:v>26749</c:v>
                </c:pt>
                <c:pt idx="6">
                  <c:v>13457</c:v>
                </c:pt>
                <c:pt idx="7">
                  <c:v>18553</c:v>
                </c:pt>
                <c:pt idx="8">
                  <c:v>408</c:v>
                </c:pt>
                <c:pt idx="9">
                  <c:v>0</c:v>
                </c:pt>
                <c:pt idx="10">
                  <c:v>0</c:v>
                </c:pt>
                <c:pt idx="11">
                  <c:v>11842</c:v>
                </c:pt>
                <c:pt idx="12">
                  <c:v>0</c:v>
                </c:pt>
                <c:pt idx="1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4D-44F5-8477-F62D3E97D6EB}"/>
            </c:ext>
          </c:extLst>
        </c:ser>
        <c:ser>
          <c:idx val="1"/>
          <c:order val="1"/>
          <c:tx>
            <c:strRef>
              <c:f>'Margem Livre - RCC'!$C$1</c:f>
              <c:strCache>
                <c:ptCount val="1"/>
                <c:pt idx="0">
                  <c:v>fev/23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'Margem Livre - RCC'!$A$2:$A$16</c:f>
              <c:strCache>
                <c:ptCount val="15"/>
                <c:pt idx="0">
                  <c:v>623 - BANCO PAN S/A</c:v>
                </c:pt>
                <c:pt idx="1">
                  <c:v>935 - FACTA FINANCEIRA S A</c:v>
                </c:pt>
                <c:pt idx="2">
                  <c:v>318 - BANCO BMG S. A.</c:v>
                </c:pt>
                <c:pt idx="3">
                  <c:v>389 - BANCO MERCANTIL DO BRASIL S/A</c:v>
                </c:pt>
                <c:pt idx="4">
                  <c:v>465 - CAPITAL CONSIG</c:v>
                </c:pt>
                <c:pt idx="5">
                  <c:v>121 - BANCO AGIBANK S.A.</c:v>
                </c:pt>
                <c:pt idx="6">
                  <c:v>243 - BANCO MASTER S.A.</c:v>
                </c:pt>
                <c:pt idx="7">
                  <c:v>707 - BANCO DAYCOVAL S. A.</c:v>
                </c:pt>
                <c:pt idx="8">
                  <c:v>254 - PARANA BANCO S. A.</c:v>
                </c:pt>
                <c:pt idx="9">
                  <c:v>274 - BMP</c:v>
                </c:pt>
                <c:pt idx="10">
                  <c:v>276 - SENFF S.A - CREDITO, FINANCIAMENTO E INVESTIMENTO</c:v>
                </c:pt>
                <c:pt idx="11">
                  <c:v>033 - BANCO SANTANDER (BRASIL) S/A</c:v>
                </c:pt>
                <c:pt idx="12">
                  <c:v>934 - AGIBANK FINANCEIRA S/A CREDITO, FINANCIAMENTO E INVESTI</c:v>
                </c:pt>
                <c:pt idx="13">
                  <c:v>643 - BANCO PINE S.A.</c:v>
                </c:pt>
                <c:pt idx="14">
                  <c:v>*000 - Outras</c:v>
                </c:pt>
              </c:strCache>
            </c:strRef>
          </c:cat>
          <c:val>
            <c:numRef>
              <c:f>'Margem Livre - RCC'!$C$2:$C$16</c:f>
              <c:numCache>
                <c:formatCode>#,##0</c:formatCode>
                <c:ptCount val="15"/>
                <c:pt idx="0">
                  <c:v>75545</c:v>
                </c:pt>
                <c:pt idx="1">
                  <c:v>20380</c:v>
                </c:pt>
                <c:pt idx="2">
                  <c:v>41877</c:v>
                </c:pt>
                <c:pt idx="3">
                  <c:v>9418</c:v>
                </c:pt>
                <c:pt idx="4">
                  <c:v>1361</c:v>
                </c:pt>
                <c:pt idx="5">
                  <c:v>23027</c:v>
                </c:pt>
                <c:pt idx="6">
                  <c:v>17617</c:v>
                </c:pt>
                <c:pt idx="7">
                  <c:v>16036</c:v>
                </c:pt>
                <c:pt idx="8">
                  <c:v>330</c:v>
                </c:pt>
                <c:pt idx="9">
                  <c:v>0</c:v>
                </c:pt>
                <c:pt idx="10">
                  <c:v>0</c:v>
                </c:pt>
                <c:pt idx="11">
                  <c:v>11424</c:v>
                </c:pt>
                <c:pt idx="12">
                  <c:v>0</c:v>
                </c:pt>
                <c:pt idx="1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4D-44F5-8477-F62D3E97D6EB}"/>
            </c:ext>
          </c:extLst>
        </c:ser>
        <c:ser>
          <c:idx val="2"/>
          <c:order val="2"/>
          <c:tx>
            <c:strRef>
              <c:f>'Margem Livre - RCC'!$D$1</c:f>
              <c:strCache>
                <c:ptCount val="1"/>
                <c:pt idx="0">
                  <c:v>mar/23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'Margem Livre - RCC'!$A$2:$A$16</c:f>
              <c:strCache>
                <c:ptCount val="15"/>
                <c:pt idx="0">
                  <c:v>623 - BANCO PAN S/A</c:v>
                </c:pt>
                <c:pt idx="1">
                  <c:v>935 - FACTA FINANCEIRA S A</c:v>
                </c:pt>
                <c:pt idx="2">
                  <c:v>318 - BANCO BMG S. A.</c:v>
                </c:pt>
                <c:pt idx="3">
                  <c:v>389 - BANCO MERCANTIL DO BRASIL S/A</c:v>
                </c:pt>
                <c:pt idx="4">
                  <c:v>465 - CAPITAL CONSIG</c:v>
                </c:pt>
                <c:pt idx="5">
                  <c:v>121 - BANCO AGIBANK S.A.</c:v>
                </c:pt>
                <c:pt idx="6">
                  <c:v>243 - BANCO MASTER S.A.</c:v>
                </c:pt>
                <c:pt idx="7">
                  <c:v>707 - BANCO DAYCOVAL S. A.</c:v>
                </c:pt>
                <c:pt idx="8">
                  <c:v>254 - PARANA BANCO S. A.</c:v>
                </c:pt>
                <c:pt idx="9">
                  <c:v>274 - BMP</c:v>
                </c:pt>
                <c:pt idx="10">
                  <c:v>276 - SENFF S.A - CREDITO, FINANCIAMENTO E INVESTIMENTO</c:v>
                </c:pt>
                <c:pt idx="11">
                  <c:v>033 - BANCO SANTANDER (BRASIL) S/A</c:v>
                </c:pt>
                <c:pt idx="12">
                  <c:v>934 - AGIBANK FINANCEIRA S/A CREDITO, FINANCIAMENTO E INVESTI</c:v>
                </c:pt>
                <c:pt idx="13">
                  <c:v>643 - BANCO PINE S.A.</c:v>
                </c:pt>
                <c:pt idx="14">
                  <c:v>*000 - Outras</c:v>
                </c:pt>
              </c:strCache>
            </c:strRef>
          </c:cat>
          <c:val>
            <c:numRef>
              <c:f>'Margem Livre - RCC'!$D$2:$D$16</c:f>
              <c:numCache>
                <c:formatCode>#,##0</c:formatCode>
                <c:ptCount val="15"/>
                <c:pt idx="0">
                  <c:v>28708</c:v>
                </c:pt>
                <c:pt idx="1">
                  <c:v>12796</c:v>
                </c:pt>
                <c:pt idx="2">
                  <c:v>21817</c:v>
                </c:pt>
                <c:pt idx="3">
                  <c:v>14790</c:v>
                </c:pt>
                <c:pt idx="4">
                  <c:v>602</c:v>
                </c:pt>
                <c:pt idx="5">
                  <c:v>21394</c:v>
                </c:pt>
                <c:pt idx="6">
                  <c:v>8692</c:v>
                </c:pt>
                <c:pt idx="7">
                  <c:v>9717</c:v>
                </c:pt>
                <c:pt idx="8">
                  <c:v>429</c:v>
                </c:pt>
                <c:pt idx="9">
                  <c:v>0</c:v>
                </c:pt>
                <c:pt idx="10">
                  <c:v>0</c:v>
                </c:pt>
                <c:pt idx="11">
                  <c:v>4964</c:v>
                </c:pt>
                <c:pt idx="12">
                  <c:v>0</c:v>
                </c:pt>
                <c:pt idx="1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44D-44F5-8477-F62D3E97D6EB}"/>
            </c:ext>
          </c:extLst>
        </c:ser>
        <c:ser>
          <c:idx val="3"/>
          <c:order val="3"/>
          <c:tx>
            <c:strRef>
              <c:f>'Margem Livre - RCC'!$E$1</c:f>
              <c:strCache>
                <c:ptCount val="1"/>
                <c:pt idx="0">
                  <c:v>abr/23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'Margem Livre - RCC'!$A$2:$A$16</c:f>
              <c:strCache>
                <c:ptCount val="15"/>
                <c:pt idx="0">
                  <c:v>623 - BANCO PAN S/A</c:v>
                </c:pt>
                <c:pt idx="1">
                  <c:v>935 - FACTA FINANCEIRA S A</c:v>
                </c:pt>
                <c:pt idx="2">
                  <c:v>318 - BANCO BMG S. A.</c:v>
                </c:pt>
                <c:pt idx="3">
                  <c:v>389 - BANCO MERCANTIL DO BRASIL S/A</c:v>
                </c:pt>
                <c:pt idx="4">
                  <c:v>465 - CAPITAL CONSIG</c:v>
                </c:pt>
                <c:pt idx="5">
                  <c:v>121 - BANCO AGIBANK S.A.</c:v>
                </c:pt>
                <c:pt idx="6">
                  <c:v>243 - BANCO MASTER S.A.</c:v>
                </c:pt>
                <c:pt idx="7">
                  <c:v>707 - BANCO DAYCOVAL S. A.</c:v>
                </c:pt>
                <c:pt idx="8">
                  <c:v>254 - PARANA BANCO S. A.</c:v>
                </c:pt>
                <c:pt idx="9">
                  <c:v>274 - BMP</c:v>
                </c:pt>
                <c:pt idx="10">
                  <c:v>276 - SENFF S.A - CREDITO, FINANCIAMENTO E INVESTIMENTO</c:v>
                </c:pt>
                <c:pt idx="11">
                  <c:v>033 - BANCO SANTANDER (BRASIL) S/A</c:v>
                </c:pt>
                <c:pt idx="12">
                  <c:v>934 - AGIBANK FINANCEIRA S/A CREDITO, FINANCIAMENTO E INVESTI</c:v>
                </c:pt>
                <c:pt idx="13">
                  <c:v>643 - BANCO PINE S.A.</c:v>
                </c:pt>
                <c:pt idx="14">
                  <c:v>*000 - Outras</c:v>
                </c:pt>
              </c:strCache>
            </c:strRef>
          </c:cat>
          <c:val>
            <c:numRef>
              <c:f>'Margem Livre - RCC'!$E$2:$E$16</c:f>
              <c:numCache>
                <c:formatCode>#,##0</c:formatCode>
                <c:ptCount val="15"/>
                <c:pt idx="0">
                  <c:v>34786</c:v>
                </c:pt>
                <c:pt idx="1">
                  <c:v>17028</c:v>
                </c:pt>
                <c:pt idx="2">
                  <c:v>33730</c:v>
                </c:pt>
                <c:pt idx="3">
                  <c:v>10953</c:v>
                </c:pt>
                <c:pt idx="4">
                  <c:v>1474</c:v>
                </c:pt>
                <c:pt idx="5">
                  <c:v>28082</c:v>
                </c:pt>
                <c:pt idx="6">
                  <c:v>5706</c:v>
                </c:pt>
                <c:pt idx="7">
                  <c:v>6625</c:v>
                </c:pt>
                <c:pt idx="8">
                  <c:v>682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44D-44F5-8477-F62D3E97D6EB}"/>
            </c:ext>
          </c:extLst>
        </c:ser>
        <c:ser>
          <c:idx val="4"/>
          <c:order val="4"/>
          <c:tx>
            <c:strRef>
              <c:f>'Margem Livre - RCC'!$F$1</c:f>
              <c:strCache>
                <c:ptCount val="1"/>
                <c:pt idx="0">
                  <c:v>mai/23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'Margem Livre - RCC'!$A$2:$A$16</c:f>
              <c:strCache>
                <c:ptCount val="15"/>
                <c:pt idx="0">
                  <c:v>623 - BANCO PAN S/A</c:v>
                </c:pt>
                <c:pt idx="1">
                  <c:v>935 - FACTA FINANCEIRA S A</c:v>
                </c:pt>
                <c:pt idx="2">
                  <c:v>318 - BANCO BMG S. A.</c:v>
                </c:pt>
                <c:pt idx="3">
                  <c:v>389 - BANCO MERCANTIL DO BRASIL S/A</c:v>
                </c:pt>
                <c:pt idx="4">
                  <c:v>465 - CAPITAL CONSIG</c:v>
                </c:pt>
                <c:pt idx="5">
                  <c:v>121 - BANCO AGIBANK S.A.</c:v>
                </c:pt>
                <c:pt idx="6">
                  <c:v>243 - BANCO MASTER S.A.</c:v>
                </c:pt>
                <c:pt idx="7">
                  <c:v>707 - BANCO DAYCOVAL S. A.</c:v>
                </c:pt>
                <c:pt idx="8">
                  <c:v>254 - PARANA BANCO S. A.</c:v>
                </c:pt>
                <c:pt idx="9">
                  <c:v>274 - BMP</c:v>
                </c:pt>
                <c:pt idx="10">
                  <c:v>276 - SENFF S.A - CREDITO, FINANCIAMENTO E INVESTIMENTO</c:v>
                </c:pt>
                <c:pt idx="11">
                  <c:v>033 - BANCO SANTANDER (BRASIL) S/A</c:v>
                </c:pt>
                <c:pt idx="12">
                  <c:v>934 - AGIBANK FINANCEIRA S/A CREDITO, FINANCIAMENTO E INVESTI</c:v>
                </c:pt>
                <c:pt idx="13">
                  <c:v>643 - BANCO PINE S.A.</c:v>
                </c:pt>
                <c:pt idx="14">
                  <c:v>*000 - Outras</c:v>
                </c:pt>
              </c:strCache>
            </c:strRef>
          </c:cat>
          <c:val>
            <c:numRef>
              <c:f>'Margem Livre - RCC'!$F$2:$F$16</c:f>
              <c:numCache>
                <c:formatCode>#,##0</c:formatCode>
                <c:ptCount val="15"/>
                <c:pt idx="0">
                  <c:v>34826</c:v>
                </c:pt>
                <c:pt idx="1">
                  <c:v>14110</c:v>
                </c:pt>
                <c:pt idx="2">
                  <c:v>27589</c:v>
                </c:pt>
                <c:pt idx="3">
                  <c:v>11241</c:v>
                </c:pt>
                <c:pt idx="4">
                  <c:v>1491</c:v>
                </c:pt>
                <c:pt idx="5">
                  <c:v>16624</c:v>
                </c:pt>
                <c:pt idx="6">
                  <c:v>4785</c:v>
                </c:pt>
                <c:pt idx="7">
                  <c:v>7734</c:v>
                </c:pt>
                <c:pt idx="8">
                  <c:v>870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44D-44F5-8477-F62D3E97D6EB}"/>
            </c:ext>
          </c:extLst>
        </c:ser>
        <c:ser>
          <c:idx val="5"/>
          <c:order val="5"/>
          <c:tx>
            <c:strRef>
              <c:f>'Margem Livre - RCC'!$G$1</c:f>
              <c:strCache>
                <c:ptCount val="1"/>
                <c:pt idx="0">
                  <c:v>jun/23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'Margem Livre - RCC'!$A$2:$A$16</c:f>
              <c:strCache>
                <c:ptCount val="15"/>
                <c:pt idx="0">
                  <c:v>623 - BANCO PAN S/A</c:v>
                </c:pt>
                <c:pt idx="1">
                  <c:v>935 - FACTA FINANCEIRA S A</c:v>
                </c:pt>
                <c:pt idx="2">
                  <c:v>318 - BANCO BMG S. A.</c:v>
                </c:pt>
                <c:pt idx="3">
                  <c:v>389 - BANCO MERCANTIL DO BRASIL S/A</c:v>
                </c:pt>
                <c:pt idx="4">
                  <c:v>465 - CAPITAL CONSIG</c:v>
                </c:pt>
                <c:pt idx="5">
                  <c:v>121 - BANCO AGIBANK S.A.</c:v>
                </c:pt>
                <c:pt idx="6">
                  <c:v>243 - BANCO MASTER S.A.</c:v>
                </c:pt>
                <c:pt idx="7">
                  <c:v>707 - BANCO DAYCOVAL S. A.</c:v>
                </c:pt>
                <c:pt idx="8">
                  <c:v>254 - PARANA BANCO S. A.</c:v>
                </c:pt>
                <c:pt idx="9">
                  <c:v>274 - BMP</c:v>
                </c:pt>
                <c:pt idx="10">
                  <c:v>276 - SENFF S.A - CREDITO, FINANCIAMENTO E INVESTIMENTO</c:v>
                </c:pt>
                <c:pt idx="11">
                  <c:v>033 - BANCO SANTANDER (BRASIL) S/A</c:v>
                </c:pt>
                <c:pt idx="12">
                  <c:v>934 - AGIBANK FINANCEIRA S/A CREDITO, FINANCIAMENTO E INVESTI</c:v>
                </c:pt>
                <c:pt idx="13">
                  <c:v>643 - BANCO PINE S.A.</c:v>
                </c:pt>
                <c:pt idx="14">
                  <c:v>*000 - Outras</c:v>
                </c:pt>
              </c:strCache>
            </c:strRef>
          </c:cat>
          <c:val>
            <c:numRef>
              <c:f>'Margem Livre - RCC'!$G$2:$G$16</c:f>
              <c:numCache>
                <c:formatCode>#,##0</c:formatCode>
                <c:ptCount val="15"/>
                <c:pt idx="0">
                  <c:v>27780</c:v>
                </c:pt>
                <c:pt idx="1">
                  <c:v>9160</c:v>
                </c:pt>
                <c:pt idx="2">
                  <c:v>18599</c:v>
                </c:pt>
                <c:pt idx="3">
                  <c:v>7712</c:v>
                </c:pt>
                <c:pt idx="4">
                  <c:v>1547</c:v>
                </c:pt>
                <c:pt idx="5">
                  <c:v>9588</c:v>
                </c:pt>
                <c:pt idx="6">
                  <c:v>4356</c:v>
                </c:pt>
                <c:pt idx="7">
                  <c:v>6721</c:v>
                </c:pt>
                <c:pt idx="8">
                  <c:v>842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44D-44F5-8477-F62D3E97D6EB}"/>
            </c:ext>
          </c:extLst>
        </c:ser>
        <c:ser>
          <c:idx val="6"/>
          <c:order val="6"/>
          <c:tx>
            <c:strRef>
              <c:f>'Margem Livre - RCC'!$H$1</c:f>
              <c:strCache>
                <c:ptCount val="1"/>
                <c:pt idx="0">
                  <c:v>jul/23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RCC'!$A$2:$A$16</c:f>
              <c:strCache>
                <c:ptCount val="15"/>
                <c:pt idx="0">
                  <c:v>623 - BANCO PAN S/A</c:v>
                </c:pt>
                <c:pt idx="1">
                  <c:v>935 - FACTA FINANCEIRA S A</c:v>
                </c:pt>
                <c:pt idx="2">
                  <c:v>318 - BANCO BMG S. A.</c:v>
                </c:pt>
                <c:pt idx="3">
                  <c:v>389 - BANCO MERCANTIL DO BRASIL S/A</c:v>
                </c:pt>
                <c:pt idx="4">
                  <c:v>465 - CAPITAL CONSIG</c:v>
                </c:pt>
                <c:pt idx="5">
                  <c:v>121 - BANCO AGIBANK S.A.</c:v>
                </c:pt>
                <c:pt idx="6">
                  <c:v>243 - BANCO MASTER S.A.</c:v>
                </c:pt>
                <c:pt idx="7">
                  <c:v>707 - BANCO DAYCOVAL S. A.</c:v>
                </c:pt>
                <c:pt idx="8">
                  <c:v>254 - PARANA BANCO S. A.</c:v>
                </c:pt>
                <c:pt idx="9">
                  <c:v>274 - BMP</c:v>
                </c:pt>
                <c:pt idx="10">
                  <c:v>276 - SENFF S.A - CREDITO, FINANCIAMENTO E INVESTIMENTO</c:v>
                </c:pt>
                <c:pt idx="11">
                  <c:v>033 - BANCO SANTANDER (BRASIL) S/A</c:v>
                </c:pt>
                <c:pt idx="12">
                  <c:v>934 - AGIBANK FINANCEIRA S/A CREDITO, FINANCIAMENTO E INVESTI</c:v>
                </c:pt>
                <c:pt idx="13">
                  <c:v>643 - BANCO PINE S.A.</c:v>
                </c:pt>
                <c:pt idx="14">
                  <c:v>*000 - Outras</c:v>
                </c:pt>
              </c:strCache>
            </c:strRef>
          </c:cat>
          <c:val>
            <c:numRef>
              <c:f>'Margem Livre - RCC'!$H$2:$H$16</c:f>
              <c:numCache>
                <c:formatCode>#,##0</c:formatCode>
                <c:ptCount val="15"/>
                <c:pt idx="0">
                  <c:v>27059</c:v>
                </c:pt>
                <c:pt idx="1">
                  <c:v>10666</c:v>
                </c:pt>
                <c:pt idx="2">
                  <c:v>17170</c:v>
                </c:pt>
                <c:pt idx="3">
                  <c:v>5969</c:v>
                </c:pt>
                <c:pt idx="4">
                  <c:v>3275</c:v>
                </c:pt>
                <c:pt idx="5">
                  <c:v>9368</c:v>
                </c:pt>
                <c:pt idx="6">
                  <c:v>5563</c:v>
                </c:pt>
                <c:pt idx="7">
                  <c:v>6764</c:v>
                </c:pt>
                <c:pt idx="8">
                  <c:v>782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4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44D-44F5-8477-F62D3E97D6EB}"/>
            </c:ext>
          </c:extLst>
        </c:ser>
        <c:ser>
          <c:idx val="7"/>
          <c:order val="7"/>
          <c:tx>
            <c:strRef>
              <c:f>'Margem Livre - RCC'!$I$1</c:f>
              <c:strCache>
                <c:ptCount val="1"/>
                <c:pt idx="0">
                  <c:v>ago/23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RCC'!$A$2:$A$16</c:f>
              <c:strCache>
                <c:ptCount val="15"/>
                <c:pt idx="0">
                  <c:v>623 - BANCO PAN S/A</c:v>
                </c:pt>
                <c:pt idx="1">
                  <c:v>935 - FACTA FINANCEIRA S A</c:v>
                </c:pt>
                <c:pt idx="2">
                  <c:v>318 - BANCO BMG S. A.</c:v>
                </c:pt>
                <c:pt idx="3">
                  <c:v>389 - BANCO MERCANTIL DO BRASIL S/A</c:v>
                </c:pt>
                <c:pt idx="4">
                  <c:v>465 - CAPITAL CONSIG</c:v>
                </c:pt>
                <c:pt idx="5">
                  <c:v>121 - BANCO AGIBANK S.A.</c:v>
                </c:pt>
                <c:pt idx="6">
                  <c:v>243 - BANCO MASTER S.A.</c:v>
                </c:pt>
                <c:pt idx="7">
                  <c:v>707 - BANCO DAYCOVAL S. A.</c:v>
                </c:pt>
                <c:pt idx="8">
                  <c:v>254 - PARANA BANCO S. A.</c:v>
                </c:pt>
                <c:pt idx="9">
                  <c:v>274 - BMP</c:v>
                </c:pt>
                <c:pt idx="10">
                  <c:v>276 - SENFF S.A - CREDITO, FINANCIAMENTO E INVESTIMENTO</c:v>
                </c:pt>
                <c:pt idx="11">
                  <c:v>033 - BANCO SANTANDER (BRASIL) S/A</c:v>
                </c:pt>
                <c:pt idx="12">
                  <c:v>934 - AGIBANK FINANCEIRA S/A CREDITO, FINANCIAMENTO E INVESTI</c:v>
                </c:pt>
                <c:pt idx="13">
                  <c:v>643 - BANCO PINE S.A.</c:v>
                </c:pt>
                <c:pt idx="14">
                  <c:v>*000 - Outras</c:v>
                </c:pt>
              </c:strCache>
            </c:strRef>
          </c:cat>
          <c:val>
            <c:numRef>
              <c:f>'Margem Livre - RCC'!$I$2:$I$16</c:f>
              <c:numCache>
                <c:formatCode>#,##0</c:formatCode>
                <c:ptCount val="15"/>
                <c:pt idx="0">
                  <c:v>34109</c:v>
                </c:pt>
                <c:pt idx="1">
                  <c:v>0</c:v>
                </c:pt>
                <c:pt idx="2">
                  <c:v>19647</c:v>
                </c:pt>
                <c:pt idx="3">
                  <c:v>3849</c:v>
                </c:pt>
                <c:pt idx="4">
                  <c:v>4890</c:v>
                </c:pt>
                <c:pt idx="5">
                  <c:v>9792</c:v>
                </c:pt>
                <c:pt idx="6">
                  <c:v>7109</c:v>
                </c:pt>
                <c:pt idx="7">
                  <c:v>7419</c:v>
                </c:pt>
                <c:pt idx="8">
                  <c:v>834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12395</c:v>
                </c:pt>
                <c:pt idx="14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44D-44F5-8477-F62D3E97D6EB}"/>
            </c:ext>
          </c:extLst>
        </c:ser>
        <c:ser>
          <c:idx val="8"/>
          <c:order val="8"/>
          <c:tx>
            <c:strRef>
              <c:f>'Margem Livre - RCC'!$J$1</c:f>
              <c:strCache>
                <c:ptCount val="1"/>
                <c:pt idx="0">
                  <c:v>set/23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'Margem Livre - RCC'!$A$2:$A$16</c:f>
              <c:strCache>
                <c:ptCount val="15"/>
                <c:pt idx="0">
                  <c:v>623 - BANCO PAN S/A</c:v>
                </c:pt>
                <c:pt idx="1">
                  <c:v>935 - FACTA FINANCEIRA S A</c:v>
                </c:pt>
                <c:pt idx="2">
                  <c:v>318 - BANCO BMG S. A.</c:v>
                </c:pt>
                <c:pt idx="3">
                  <c:v>389 - BANCO MERCANTIL DO BRASIL S/A</c:v>
                </c:pt>
                <c:pt idx="4">
                  <c:v>465 - CAPITAL CONSIG</c:v>
                </c:pt>
                <c:pt idx="5">
                  <c:v>121 - BANCO AGIBANK S.A.</c:v>
                </c:pt>
                <c:pt idx="6">
                  <c:v>243 - BANCO MASTER S.A.</c:v>
                </c:pt>
                <c:pt idx="7">
                  <c:v>707 - BANCO DAYCOVAL S. A.</c:v>
                </c:pt>
                <c:pt idx="8">
                  <c:v>254 - PARANA BANCO S. A.</c:v>
                </c:pt>
                <c:pt idx="9">
                  <c:v>274 - BMP</c:v>
                </c:pt>
                <c:pt idx="10">
                  <c:v>276 - SENFF S.A - CREDITO, FINANCIAMENTO E INVESTIMENTO</c:v>
                </c:pt>
                <c:pt idx="11">
                  <c:v>033 - BANCO SANTANDER (BRASIL) S/A</c:v>
                </c:pt>
                <c:pt idx="12">
                  <c:v>934 - AGIBANK FINANCEIRA S/A CREDITO, FINANCIAMENTO E INVESTI</c:v>
                </c:pt>
                <c:pt idx="13">
                  <c:v>643 - BANCO PINE S.A.</c:v>
                </c:pt>
                <c:pt idx="14">
                  <c:v>*000 - Outras</c:v>
                </c:pt>
              </c:strCache>
            </c:strRef>
          </c:cat>
          <c:val>
            <c:numRef>
              <c:f>'Margem Livre - RCC'!$J$2:$J$16</c:f>
              <c:numCache>
                <c:formatCode>#,##0</c:formatCode>
                <c:ptCount val="15"/>
                <c:pt idx="0">
                  <c:v>24632</c:v>
                </c:pt>
                <c:pt idx="1">
                  <c:v>14083</c:v>
                </c:pt>
                <c:pt idx="2">
                  <c:v>16560</c:v>
                </c:pt>
                <c:pt idx="3">
                  <c:v>8238</c:v>
                </c:pt>
                <c:pt idx="4">
                  <c:v>5512</c:v>
                </c:pt>
                <c:pt idx="5">
                  <c:v>8686</c:v>
                </c:pt>
                <c:pt idx="6">
                  <c:v>5817</c:v>
                </c:pt>
                <c:pt idx="7">
                  <c:v>6822</c:v>
                </c:pt>
                <c:pt idx="8">
                  <c:v>665</c:v>
                </c:pt>
                <c:pt idx="9">
                  <c:v>0</c:v>
                </c:pt>
                <c:pt idx="10">
                  <c:v>0</c:v>
                </c:pt>
                <c:pt idx="11">
                  <c:v>13</c:v>
                </c:pt>
                <c:pt idx="12">
                  <c:v>0</c:v>
                </c:pt>
                <c:pt idx="14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44D-44F5-8477-F62D3E97D6EB}"/>
            </c:ext>
          </c:extLst>
        </c:ser>
        <c:ser>
          <c:idx val="9"/>
          <c:order val="9"/>
          <c:tx>
            <c:strRef>
              <c:f>'Margem Livre - RCC'!$K$1</c:f>
              <c:strCache>
                <c:ptCount val="1"/>
                <c:pt idx="0">
                  <c:v>out/23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RCC'!$A$2:$A$16</c:f>
              <c:strCache>
                <c:ptCount val="15"/>
                <c:pt idx="0">
                  <c:v>623 - BANCO PAN S/A</c:v>
                </c:pt>
                <c:pt idx="1">
                  <c:v>935 - FACTA FINANCEIRA S A</c:v>
                </c:pt>
                <c:pt idx="2">
                  <c:v>318 - BANCO BMG S. A.</c:v>
                </c:pt>
                <c:pt idx="3">
                  <c:v>389 - BANCO MERCANTIL DO BRASIL S/A</c:v>
                </c:pt>
                <c:pt idx="4">
                  <c:v>465 - CAPITAL CONSIG</c:v>
                </c:pt>
                <c:pt idx="5">
                  <c:v>121 - BANCO AGIBANK S.A.</c:v>
                </c:pt>
                <c:pt idx="6">
                  <c:v>243 - BANCO MASTER S.A.</c:v>
                </c:pt>
                <c:pt idx="7">
                  <c:v>707 - BANCO DAYCOVAL S. A.</c:v>
                </c:pt>
                <c:pt idx="8">
                  <c:v>254 - PARANA BANCO S. A.</c:v>
                </c:pt>
                <c:pt idx="9">
                  <c:v>274 - BMP</c:v>
                </c:pt>
                <c:pt idx="10">
                  <c:v>276 - SENFF S.A - CREDITO, FINANCIAMENTO E INVESTIMENTO</c:v>
                </c:pt>
                <c:pt idx="11">
                  <c:v>033 - BANCO SANTANDER (BRASIL) S/A</c:v>
                </c:pt>
                <c:pt idx="12">
                  <c:v>934 - AGIBANK FINANCEIRA S/A CREDITO, FINANCIAMENTO E INVESTI</c:v>
                </c:pt>
                <c:pt idx="13">
                  <c:v>643 - BANCO PINE S.A.</c:v>
                </c:pt>
                <c:pt idx="14">
                  <c:v>*000 - Outras</c:v>
                </c:pt>
              </c:strCache>
            </c:strRef>
          </c:cat>
          <c:val>
            <c:numRef>
              <c:f>'Margem Livre - RCC'!$K$2:$K$16</c:f>
              <c:numCache>
                <c:formatCode>#,##0</c:formatCode>
                <c:ptCount val="15"/>
                <c:pt idx="0">
                  <c:v>27866</c:v>
                </c:pt>
                <c:pt idx="1">
                  <c:v>15638</c:v>
                </c:pt>
                <c:pt idx="2">
                  <c:v>17637</c:v>
                </c:pt>
                <c:pt idx="3">
                  <c:v>7718</c:v>
                </c:pt>
                <c:pt idx="4">
                  <c:v>6544</c:v>
                </c:pt>
                <c:pt idx="5">
                  <c:v>8937</c:v>
                </c:pt>
                <c:pt idx="6">
                  <c:v>6594</c:v>
                </c:pt>
                <c:pt idx="7">
                  <c:v>6856</c:v>
                </c:pt>
                <c:pt idx="8">
                  <c:v>636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4">
                  <c:v>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44D-44F5-8477-F62D3E97D6EB}"/>
            </c:ext>
          </c:extLst>
        </c:ser>
        <c:ser>
          <c:idx val="10"/>
          <c:order val="10"/>
          <c:tx>
            <c:strRef>
              <c:f>'Margem Livre - RCC'!$L$1</c:f>
              <c:strCache>
                <c:ptCount val="1"/>
                <c:pt idx="0">
                  <c:v>nov/23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RCC'!$A$2:$A$16</c:f>
              <c:strCache>
                <c:ptCount val="15"/>
                <c:pt idx="0">
                  <c:v>623 - BANCO PAN S/A</c:v>
                </c:pt>
                <c:pt idx="1">
                  <c:v>935 - FACTA FINANCEIRA S A</c:v>
                </c:pt>
                <c:pt idx="2">
                  <c:v>318 - BANCO BMG S. A.</c:v>
                </c:pt>
                <c:pt idx="3">
                  <c:v>389 - BANCO MERCANTIL DO BRASIL S/A</c:v>
                </c:pt>
                <c:pt idx="4">
                  <c:v>465 - CAPITAL CONSIG</c:v>
                </c:pt>
                <c:pt idx="5">
                  <c:v>121 - BANCO AGIBANK S.A.</c:v>
                </c:pt>
                <c:pt idx="6">
                  <c:v>243 - BANCO MASTER S.A.</c:v>
                </c:pt>
                <c:pt idx="7">
                  <c:v>707 - BANCO DAYCOVAL S. A.</c:v>
                </c:pt>
                <c:pt idx="8">
                  <c:v>254 - PARANA BANCO S. A.</c:v>
                </c:pt>
                <c:pt idx="9">
                  <c:v>274 - BMP</c:v>
                </c:pt>
                <c:pt idx="10">
                  <c:v>276 - SENFF S.A - CREDITO, FINANCIAMENTO E INVESTIMENTO</c:v>
                </c:pt>
                <c:pt idx="11">
                  <c:v>033 - BANCO SANTANDER (BRASIL) S/A</c:v>
                </c:pt>
                <c:pt idx="12">
                  <c:v>934 - AGIBANK FINANCEIRA S/A CREDITO, FINANCIAMENTO E INVESTI</c:v>
                </c:pt>
                <c:pt idx="13">
                  <c:v>643 - BANCO PINE S.A.</c:v>
                </c:pt>
                <c:pt idx="14">
                  <c:v>*000 - Outras</c:v>
                </c:pt>
              </c:strCache>
            </c:strRef>
          </c:cat>
          <c:val>
            <c:numRef>
              <c:f>'Margem Livre - RCC'!$L$2:$L$16</c:f>
              <c:numCache>
                <c:formatCode>#,##0</c:formatCode>
                <c:ptCount val="15"/>
                <c:pt idx="0">
                  <c:v>26458</c:v>
                </c:pt>
                <c:pt idx="1">
                  <c:v>12351</c:v>
                </c:pt>
                <c:pt idx="2">
                  <c:v>16545</c:v>
                </c:pt>
                <c:pt idx="3">
                  <c:v>7717</c:v>
                </c:pt>
                <c:pt idx="4">
                  <c:v>9221</c:v>
                </c:pt>
                <c:pt idx="5">
                  <c:v>8951</c:v>
                </c:pt>
                <c:pt idx="6">
                  <c:v>7135</c:v>
                </c:pt>
                <c:pt idx="7">
                  <c:v>6098</c:v>
                </c:pt>
                <c:pt idx="8">
                  <c:v>676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4">
                  <c:v>268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44D-44F5-8477-F62D3E97D6EB}"/>
            </c:ext>
          </c:extLst>
        </c:ser>
        <c:ser>
          <c:idx val="11"/>
          <c:order val="11"/>
          <c:tx>
            <c:strRef>
              <c:f>'Margem Livre - RCC'!$M$1</c:f>
              <c:strCache>
                <c:ptCount val="1"/>
                <c:pt idx="0">
                  <c:v>dez/23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'Margem Livre - RCC'!$A$2:$A$16</c:f>
              <c:strCache>
                <c:ptCount val="15"/>
                <c:pt idx="0">
                  <c:v>623 - BANCO PAN S/A</c:v>
                </c:pt>
                <c:pt idx="1">
                  <c:v>935 - FACTA FINANCEIRA S A</c:v>
                </c:pt>
                <c:pt idx="2">
                  <c:v>318 - BANCO BMG S. A.</c:v>
                </c:pt>
                <c:pt idx="3">
                  <c:v>389 - BANCO MERCANTIL DO BRASIL S/A</c:v>
                </c:pt>
                <c:pt idx="4">
                  <c:v>465 - CAPITAL CONSIG</c:v>
                </c:pt>
                <c:pt idx="5">
                  <c:v>121 - BANCO AGIBANK S.A.</c:v>
                </c:pt>
                <c:pt idx="6">
                  <c:v>243 - BANCO MASTER S.A.</c:v>
                </c:pt>
                <c:pt idx="7">
                  <c:v>707 - BANCO DAYCOVAL S. A.</c:v>
                </c:pt>
                <c:pt idx="8">
                  <c:v>254 - PARANA BANCO S. A.</c:v>
                </c:pt>
                <c:pt idx="9">
                  <c:v>274 - BMP</c:v>
                </c:pt>
                <c:pt idx="10">
                  <c:v>276 - SENFF S.A - CREDITO, FINANCIAMENTO E INVESTIMENTO</c:v>
                </c:pt>
                <c:pt idx="11">
                  <c:v>033 - BANCO SANTANDER (BRASIL) S/A</c:v>
                </c:pt>
                <c:pt idx="12">
                  <c:v>934 - AGIBANK FINANCEIRA S/A CREDITO, FINANCIAMENTO E INVESTI</c:v>
                </c:pt>
                <c:pt idx="13">
                  <c:v>643 - BANCO PINE S.A.</c:v>
                </c:pt>
                <c:pt idx="14">
                  <c:v>*000 - Outras</c:v>
                </c:pt>
              </c:strCache>
            </c:strRef>
          </c:cat>
          <c:val>
            <c:numRef>
              <c:f>'Margem Livre - RCC'!$M$2:$M$16</c:f>
              <c:numCache>
                <c:formatCode>#,##0</c:formatCode>
                <c:ptCount val="15"/>
                <c:pt idx="0">
                  <c:v>22626</c:v>
                </c:pt>
                <c:pt idx="1">
                  <c:v>13363</c:v>
                </c:pt>
                <c:pt idx="2">
                  <c:v>13455</c:v>
                </c:pt>
                <c:pt idx="3">
                  <c:v>7620</c:v>
                </c:pt>
                <c:pt idx="4">
                  <c:v>7327</c:v>
                </c:pt>
                <c:pt idx="5">
                  <c:v>6559</c:v>
                </c:pt>
                <c:pt idx="6">
                  <c:v>6809</c:v>
                </c:pt>
                <c:pt idx="7">
                  <c:v>4403</c:v>
                </c:pt>
                <c:pt idx="8">
                  <c:v>517</c:v>
                </c:pt>
                <c:pt idx="11">
                  <c:v>0</c:v>
                </c:pt>
                <c:pt idx="12">
                  <c:v>0</c:v>
                </c:pt>
                <c:pt idx="14">
                  <c:v>232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244D-44F5-8477-F62D3E97D6EB}"/>
            </c:ext>
          </c:extLst>
        </c:ser>
        <c:ser>
          <c:idx val="12"/>
          <c:order val="12"/>
          <c:tx>
            <c:strRef>
              <c:f>'Margem Livre - RCC'!$N$1</c:f>
              <c:strCache>
                <c:ptCount val="1"/>
                <c:pt idx="0">
                  <c:v>jan/24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RCC'!$A$2:$A$16</c:f>
              <c:strCache>
                <c:ptCount val="15"/>
                <c:pt idx="0">
                  <c:v>623 - BANCO PAN S/A</c:v>
                </c:pt>
                <c:pt idx="1">
                  <c:v>935 - FACTA FINANCEIRA S A</c:v>
                </c:pt>
                <c:pt idx="2">
                  <c:v>318 - BANCO BMG S. A.</c:v>
                </c:pt>
                <c:pt idx="3">
                  <c:v>389 - BANCO MERCANTIL DO BRASIL S/A</c:v>
                </c:pt>
                <c:pt idx="4">
                  <c:v>465 - CAPITAL CONSIG</c:v>
                </c:pt>
                <c:pt idx="5">
                  <c:v>121 - BANCO AGIBANK S.A.</c:v>
                </c:pt>
                <c:pt idx="6">
                  <c:v>243 - BANCO MASTER S.A.</c:v>
                </c:pt>
                <c:pt idx="7">
                  <c:v>707 - BANCO DAYCOVAL S. A.</c:v>
                </c:pt>
                <c:pt idx="8">
                  <c:v>254 - PARANA BANCO S. A.</c:v>
                </c:pt>
                <c:pt idx="9">
                  <c:v>274 - BMP</c:v>
                </c:pt>
                <c:pt idx="10">
                  <c:v>276 - SENFF S.A - CREDITO, FINANCIAMENTO E INVESTIMENTO</c:v>
                </c:pt>
                <c:pt idx="11">
                  <c:v>033 - BANCO SANTANDER (BRASIL) S/A</c:v>
                </c:pt>
                <c:pt idx="12">
                  <c:v>934 - AGIBANK FINANCEIRA S/A CREDITO, FINANCIAMENTO E INVESTI</c:v>
                </c:pt>
                <c:pt idx="13">
                  <c:v>643 - BANCO PINE S.A.</c:v>
                </c:pt>
                <c:pt idx="14">
                  <c:v>*000 - Outras</c:v>
                </c:pt>
              </c:strCache>
            </c:strRef>
          </c:cat>
          <c:val>
            <c:numRef>
              <c:f>'Margem Livre - RCC'!$N$2:$N$16</c:f>
              <c:numCache>
                <c:formatCode>#,##0</c:formatCode>
                <c:ptCount val="15"/>
                <c:pt idx="0">
                  <c:v>26643</c:v>
                </c:pt>
                <c:pt idx="1">
                  <c:v>14542</c:v>
                </c:pt>
                <c:pt idx="2">
                  <c:v>13661</c:v>
                </c:pt>
                <c:pt idx="3">
                  <c:v>8462</c:v>
                </c:pt>
                <c:pt idx="4">
                  <c:v>8255</c:v>
                </c:pt>
                <c:pt idx="5">
                  <c:v>7334</c:v>
                </c:pt>
                <c:pt idx="6">
                  <c:v>6394</c:v>
                </c:pt>
                <c:pt idx="7">
                  <c:v>4492</c:v>
                </c:pt>
                <c:pt idx="8">
                  <c:v>758</c:v>
                </c:pt>
                <c:pt idx="9">
                  <c:v>284</c:v>
                </c:pt>
                <c:pt idx="10">
                  <c:v>1</c:v>
                </c:pt>
                <c:pt idx="11">
                  <c:v>0</c:v>
                </c:pt>
                <c:pt idx="12">
                  <c:v>0</c:v>
                </c:pt>
                <c:pt idx="1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44D-44F5-8477-F62D3E97D6EB}"/>
            </c:ext>
          </c:extLst>
        </c:ser>
        <c:ser>
          <c:idx val="13"/>
          <c:order val="13"/>
          <c:tx>
            <c:strRef>
              <c:f>'Margem Livre - RCC'!$O$1</c:f>
              <c:strCache>
                <c:ptCount val="1"/>
                <c:pt idx="0">
                  <c:v>fev/24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RCC'!$A$2:$A$16</c:f>
              <c:strCache>
                <c:ptCount val="15"/>
                <c:pt idx="0">
                  <c:v>623 - BANCO PAN S/A</c:v>
                </c:pt>
                <c:pt idx="1">
                  <c:v>935 - FACTA FINANCEIRA S A</c:v>
                </c:pt>
                <c:pt idx="2">
                  <c:v>318 - BANCO BMG S. A.</c:v>
                </c:pt>
                <c:pt idx="3">
                  <c:v>389 - BANCO MERCANTIL DO BRASIL S/A</c:v>
                </c:pt>
                <c:pt idx="4">
                  <c:v>465 - CAPITAL CONSIG</c:v>
                </c:pt>
                <c:pt idx="5">
                  <c:v>121 - BANCO AGIBANK S.A.</c:v>
                </c:pt>
                <c:pt idx="6">
                  <c:v>243 - BANCO MASTER S.A.</c:v>
                </c:pt>
                <c:pt idx="7">
                  <c:v>707 - BANCO DAYCOVAL S. A.</c:v>
                </c:pt>
                <c:pt idx="8">
                  <c:v>254 - PARANA BANCO S. A.</c:v>
                </c:pt>
                <c:pt idx="9">
                  <c:v>274 - BMP</c:v>
                </c:pt>
                <c:pt idx="10">
                  <c:v>276 - SENFF S.A - CREDITO, FINANCIAMENTO E INVESTIMENTO</c:v>
                </c:pt>
                <c:pt idx="11">
                  <c:v>033 - BANCO SANTANDER (BRASIL) S/A</c:v>
                </c:pt>
                <c:pt idx="12">
                  <c:v>934 - AGIBANK FINANCEIRA S/A CREDITO, FINANCIAMENTO E INVESTI</c:v>
                </c:pt>
                <c:pt idx="13">
                  <c:v>643 - BANCO PINE S.A.</c:v>
                </c:pt>
                <c:pt idx="14">
                  <c:v>*000 - Outras</c:v>
                </c:pt>
              </c:strCache>
            </c:strRef>
          </c:cat>
          <c:val>
            <c:numRef>
              <c:f>'Margem Livre - RCC'!$O$2:$O$16</c:f>
              <c:numCache>
                <c:formatCode>#,##0</c:formatCode>
                <c:ptCount val="15"/>
                <c:pt idx="0">
                  <c:v>20278</c:v>
                </c:pt>
                <c:pt idx="1">
                  <c:v>16590</c:v>
                </c:pt>
                <c:pt idx="2">
                  <c:v>12511</c:v>
                </c:pt>
                <c:pt idx="3">
                  <c:v>6701</c:v>
                </c:pt>
                <c:pt idx="4">
                  <c:v>8794</c:v>
                </c:pt>
                <c:pt idx="5">
                  <c:v>7383</c:v>
                </c:pt>
                <c:pt idx="6">
                  <c:v>4695</c:v>
                </c:pt>
                <c:pt idx="7">
                  <c:v>3443</c:v>
                </c:pt>
                <c:pt idx="8">
                  <c:v>650</c:v>
                </c:pt>
                <c:pt idx="9">
                  <c:v>308</c:v>
                </c:pt>
                <c:pt idx="10">
                  <c:v>8</c:v>
                </c:pt>
                <c:pt idx="11" formatCode="General">
                  <c:v>0</c:v>
                </c:pt>
                <c:pt idx="12" formatCode="General">
                  <c:v>0</c:v>
                </c:pt>
                <c:pt idx="13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244D-44F5-8477-F62D3E97D6EB}"/>
            </c:ext>
          </c:extLst>
        </c:ser>
        <c:ser>
          <c:idx val="14"/>
          <c:order val="14"/>
          <c:tx>
            <c:strRef>
              <c:f>'Margem Livre - RCC'!$P$1</c:f>
              <c:strCache>
                <c:ptCount val="1"/>
                <c:pt idx="0">
                  <c:v>mar/24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RCC'!$A$2:$A$16</c:f>
              <c:strCache>
                <c:ptCount val="15"/>
                <c:pt idx="0">
                  <c:v>623 - BANCO PAN S/A</c:v>
                </c:pt>
                <c:pt idx="1">
                  <c:v>935 - FACTA FINANCEIRA S A</c:v>
                </c:pt>
                <c:pt idx="2">
                  <c:v>318 - BANCO BMG S. A.</c:v>
                </c:pt>
                <c:pt idx="3">
                  <c:v>389 - BANCO MERCANTIL DO BRASIL S/A</c:v>
                </c:pt>
                <c:pt idx="4">
                  <c:v>465 - CAPITAL CONSIG</c:v>
                </c:pt>
                <c:pt idx="5">
                  <c:v>121 - BANCO AGIBANK S.A.</c:v>
                </c:pt>
                <c:pt idx="6">
                  <c:v>243 - BANCO MASTER S.A.</c:v>
                </c:pt>
                <c:pt idx="7">
                  <c:v>707 - BANCO DAYCOVAL S. A.</c:v>
                </c:pt>
                <c:pt idx="8">
                  <c:v>254 - PARANA BANCO S. A.</c:v>
                </c:pt>
                <c:pt idx="9">
                  <c:v>274 - BMP</c:v>
                </c:pt>
                <c:pt idx="10">
                  <c:v>276 - SENFF S.A - CREDITO, FINANCIAMENTO E INVESTIMENTO</c:v>
                </c:pt>
                <c:pt idx="11">
                  <c:v>033 - BANCO SANTANDER (BRASIL) S/A</c:v>
                </c:pt>
                <c:pt idx="12">
                  <c:v>934 - AGIBANK FINANCEIRA S/A CREDITO, FINANCIAMENTO E INVESTI</c:v>
                </c:pt>
                <c:pt idx="13">
                  <c:v>643 - BANCO PINE S.A.</c:v>
                </c:pt>
                <c:pt idx="14">
                  <c:v>*000 - Outras</c:v>
                </c:pt>
              </c:strCache>
            </c:strRef>
          </c:cat>
          <c:val>
            <c:numRef>
              <c:f>'Margem Livre - RCC'!$P$2:$P$16</c:f>
              <c:numCache>
                <c:formatCode>#,##0</c:formatCode>
                <c:ptCount val="15"/>
                <c:pt idx="0">
                  <c:v>18193</c:v>
                </c:pt>
                <c:pt idx="1">
                  <c:v>16341</c:v>
                </c:pt>
                <c:pt idx="2">
                  <c:v>11824</c:v>
                </c:pt>
                <c:pt idx="3">
                  <c:v>6594</c:v>
                </c:pt>
                <c:pt idx="4">
                  <c:v>9092</c:v>
                </c:pt>
                <c:pt idx="5">
                  <c:v>7243</c:v>
                </c:pt>
                <c:pt idx="6">
                  <c:v>4382</c:v>
                </c:pt>
                <c:pt idx="7">
                  <c:v>3053</c:v>
                </c:pt>
                <c:pt idx="8">
                  <c:v>508</c:v>
                </c:pt>
                <c:pt idx="9">
                  <c:v>234</c:v>
                </c:pt>
                <c:pt idx="10">
                  <c:v>20</c:v>
                </c:pt>
                <c:pt idx="11" formatCode="General">
                  <c:v>0</c:v>
                </c:pt>
                <c:pt idx="12" formatCode="General">
                  <c:v>0</c:v>
                </c:pt>
                <c:pt idx="13">
                  <c:v>156</c:v>
                </c:pt>
                <c:pt idx="14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244D-44F5-8477-F62D3E97D6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2081120"/>
        <c:axId val="826120032"/>
      </c:barChart>
      <c:catAx>
        <c:axId val="822081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120032"/>
        <c:crosses val="autoZero"/>
        <c:auto val="1"/>
        <c:lblAlgn val="ctr"/>
        <c:lblOffset val="100"/>
        <c:noMultiLvlLbl val="1"/>
      </c:catAx>
      <c:valAx>
        <c:axId val="826120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2081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'Margem Livre - RCC'!$A$25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2"/>
              <c:layout>
                <c:manualLayout>
                  <c:x val="-5.0925337632079971E-17"/>
                  <c:y val="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AD9-47A4-B48F-7D7A56FD3474}"/>
                </c:ext>
              </c:extLst>
            </c:dLbl>
            <c:dLbl>
              <c:idx val="3"/>
              <c:layout>
                <c:manualLayout>
                  <c:x val="0"/>
                  <c:y val="-8.33333333333333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AD9-47A4-B48F-7D7A56FD3474}"/>
                </c:ext>
              </c:extLst>
            </c:dLbl>
            <c:dLbl>
              <c:idx val="4"/>
              <c:layout>
                <c:manualLayout>
                  <c:x val="1.1111111111111112E-2"/>
                  <c:y val="9.25925925925925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AD9-47A4-B48F-7D7A56FD3474}"/>
                </c:ext>
              </c:extLst>
            </c:dLbl>
            <c:dLbl>
              <c:idx val="5"/>
              <c:layout>
                <c:manualLayout>
                  <c:x val="-8.3333333333334356E-3"/>
                  <c:y val="6.4814814814814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AD9-47A4-B48F-7D7A56FD3474}"/>
                </c:ext>
              </c:extLst>
            </c:dLbl>
            <c:dLbl>
              <c:idx val="6"/>
              <c:layout>
                <c:manualLayout>
                  <c:x val="1.6666666666666666E-2"/>
                  <c:y val="3.7037037037036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AD9-47A4-B48F-7D7A56FD3474}"/>
                </c:ext>
              </c:extLst>
            </c:dLbl>
            <c:dLbl>
              <c:idx val="7"/>
              <c:layout>
                <c:manualLayout>
                  <c:x val="0"/>
                  <c:y val="-6.4814814814814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AD9-47A4-B48F-7D7A56FD3474}"/>
                </c:ext>
              </c:extLst>
            </c:dLbl>
            <c:dLbl>
              <c:idx val="8"/>
              <c:layout>
                <c:manualLayout>
                  <c:x val="0"/>
                  <c:y val="6.48148148148146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AD9-47A4-B48F-7D7A56FD3474}"/>
                </c:ext>
              </c:extLst>
            </c:dLbl>
            <c:dLbl>
              <c:idx val="9"/>
              <c:layout>
                <c:manualLayout>
                  <c:x val="2.777777777777676E-3"/>
                  <c:y val="-6.94444444444445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AD9-47A4-B48F-7D7A56FD3474}"/>
                </c:ext>
              </c:extLst>
            </c:dLbl>
            <c:dLbl>
              <c:idx val="10"/>
              <c:layout>
                <c:manualLayout>
                  <c:x val="1.6666666666666462E-2"/>
                  <c:y val="-5.09259259259260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AD9-47A4-B48F-7D7A56FD3474}"/>
                </c:ext>
              </c:extLst>
            </c:dLbl>
            <c:dLbl>
              <c:idx val="11"/>
              <c:layout>
                <c:manualLayout>
                  <c:x val="-2.7777777777777779E-3"/>
                  <c:y val="7.87037037037036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AD9-47A4-B48F-7D7A56FD3474}"/>
                </c:ext>
              </c:extLst>
            </c:dLbl>
            <c:dLbl>
              <c:idx val="12"/>
              <c:layout>
                <c:manualLayout>
                  <c:x val="4.3655820945133171E-3"/>
                  <c:y val="-2.2092194613099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9AD9-47A4-B48F-7D7A56FD3474}"/>
                </c:ext>
              </c:extLst>
            </c:dLbl>
            <c:dLbl>
              <c:idx val="13"/>
              <c:layout>
                <c:manualLayout>
                  <c:x val="-1.6006949432903643E-16"/>
                  <c:y val="-2.45468829034438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9AD9-47A4-B48F-7D7A56FD34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2540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'Margem Livre - RCC'!$B$24:$P$24</c:f>
              <c:numCache>
                <c:formatCode>mmm\-yy</c:formatCode>
                <c:ptCount val="15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  <c:pt idx="14">
                  <c:v>45352</c:v>
                </c:pt>
              </c:numCache>
            </c:numRef>
          </c:cat>
          <c:val>
            <c:numRef>
              <c:f>'Margem Livre - RCC'!$B$25:$P$25</c:f>
              <c:numCache>
                <c:formatCode>#,##0</c:formatCode>
                <c:ptCount val="15"/>
                <c:pt idx="0">
                  <c:v>245287</c:v>
                </c:pt>
                <c:pt idx="1">
                  <c:v>217015</c:v>
                </c:pt>
                <c:pt idx="2">
                  <c:v>123911</c:v>
                </c:pt>
                <c:pt idx="3">
                  <c:v>139066</c:v>
                </c:pt>
                <c:pt idx="4">
                  <c:v>119270</c:v>
                </c:pt>
                <c:pt idx="5">
                  <c:v>86305</c:v>
                </c:pt>
                <c:pt idx="6">
                  <c:v>86623</c:v>
                </c:pt>
                <c:pt idx="7">
                  <c:v>100057</c:v>
                </c:pt>
                <c:pt idx="8">
                  <c:v>91044</c:v>
                </c:pt>
                <c:pt idx="9">
                  <c:v>98510</c:v>
                </c:pt>
                <c:pt idx="10">
                  <c:v>95420</c:v>
                </c:pt>
                <c:pt idx="11">
                  <c:v>82911</c:v>
                </c:pt>
                <c:pt idx="12">
                  <c:v>90826</c:v>
                </c:pt>
                <c:pt idx="13">
                  <c:v>81378</c:v>
                </c:pt>
                <c:pt idx="14">
                  <c:v>77640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9AD9-47A4-B48F-7D7A56FD34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24157568"/>
        <c:axId val="677162336"/>
      </c:lineChart>
      <c:dateAx>
        <c:axId val="82415756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77162336"/>
        <c:crosses val="autoZero"/>
        <c:auto val="1"/>
        <c:lblOffset val="100"/>
        <c:baseTimeUnit val="months"/>
      </c:dateAx>
      <c:valAx>
        <c:axId val="677162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4157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Portabilidade!$B$1</c:f>
              <c:strCache>
                <c:ptCount val="1"/>
                <c:pt idx="0">
                  <c:v>jan/23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Portabilidade!$A$2:$A$26</c:f>
              <c:strCache>
                <c:ptCount val="25"/>
                <c:pt idx="0">
                  <c:v>001 - BANCO DO BRASIL S/A</c:v>
                </c:pt>
                <c:pt idx="1">
                  <c:v>935 - FACTA FINANCEIRA S A</c:v>
                </c:pt>
                <c:pt idx="2">
                  <c:v>237 - BANCO BRADESCO S/A</c:v>
                </c:pt>
                <c:pt idx="3">
                  <c:v>121 - BANCO AGIBANK S.A.</c:v>
                </c:pt>
                <c:pt idx="4">
                  <c:v>012 - BANCO INBURSA S.A</c:v>
                </c:pt>
                <c:pt idx="5">
                  <c:v>707 - BANCO DAYCOVAL S. A.</c:v>
                </c:pt>
                <c:pt idx="6">
                  <c:v>626 - BANCO C6 CONSIGNADO</c:v>
                </c:pt>
                <c:pt idx="7">
                  <c:v>925 - BRB - CREDITO, FINANCIAMENTO E INVESTIMENTO S.A.</c:v>
                </c:pt>
                <c:pt idx="8">
                  <c:v>033 - BANCO SANTANDER (BRASIL) S/A</c:v>
                </c:pt>
                <c:pt idx="9">
                  <c:v>389 - BANCO MERCANTIL DO BRASIL S/A</c:v>
                </c:pt>
                <c:pt idx="10">
                  <c:v>908 - PARATI - CREDITO, FINANCIAMENTO E INVESTIMENTO S.A.</c:v>
                </c:pt>
                <c:pt idx="11">
                  <c:v>254 - PARANA BANCO S. A.</c:v>
                </c:pt>
                <c:pt idx="12">
                  <c:v>069 - BANCO CREFISA S.A</c:v>
                </c:pt>
                <c:pt idx="13">
                  <c:v>623 - BANCO PAN S/A</c:v>
                </c:pt>
                <c:pt idx="14">
                  <c:v>329 - QI SOCIEDADE DE CREDITO S.A.</c:v>
                </c:pt>
                <c:pt idx="15">
                  <c:v>341 - BANCO ITAU S/A</c:v>
                </c:pt>
                <c:pt idx="16">
                  <c:v>041 - BANCO DO ESTADO DO RIO GRANDE DO SUL S/A</c:v>
                </c:pt>
                <c:pt idx="17">
                  <c:v>000 -Outras</c:v>
                </c:pt>
                <c:pt idx="18">
                  <c:v>029 BANCO ITAU CONSIGNADO S.A.</c:v>
                </c:pt>
                <c:pt idx="19">
                  <c:v>903 - BANCO INTER S/A</c:v>
                </c:pt>
                <c:pt idx="20">
                  <c:v>748 - BANCO COOPERATIVO SICREDI S A	</c:v>
                </c:pt>
                <c:pt idx="21">
                  <c:v>394 - BANCO BRADESCO FINANCIAMENTOS S.A.</c:v>
                </c:pt>
                <c:pt idx="22">
                  <c:v>081 - BANCO SEGURO S.A</c:v>
                </c:pt>
                <c:pt idx="23">
                  <c:v>921 - CREDIARE S/A - CREDITO, FINANCIAMENTO E INVESTIMENTO</c:v>
                </c:pt>
                <c:pt idx="24">
                  <c:v>934 - AGIBANK FINANCEIRA S/A CREDITO, FINANCIAMENTO E INVESTI</c:v>
                </c:pt>
              </c:strCache>
            </c:strRef>
          </c:cat>
          <c:val>
            <c:numRef>
              <c:f>Portabilidade!$B$2:$B$26</c:f>
              <c:numCache>
                <c:formatCode>#,##0</c:formatCode>
                <c:ptCount val="25"/>
                <c:pt idx="0">
                  <c:v>47001</c:v>
                </c:pt>
                <c:pt idx="1">
                  <c:v>744</c:v>
                </c:pt>
                <c:pt idx="2">
                  <c:v>22984</c:v>
                </c:pt>
                <c:pt idx="3">
                  <c:v>8070</c:v>
                </c:pt>
                <c:pt idx="4">
                  <c:v>2438</c:v>
                </c:pt>
                <c:pt idx="5">
                  <c:v>2854</c:v>
                </c:pt>
                <c:pt idx="6">
                  <c:v>3460</c:v>
                </c:pt>
                <c:pt idx="7">
                  <c:v>1702</c:v>
                </c:pt>
                <c:pt idx="8">
                  <c:v>4341</c:v>
                </c:pt>
                <c:pt idx="9">
                  <c:v>323</c:v>
                </c:pt>
                <c:pt idx="10">
                  <c:v>4559</c:v>
                </c:pt>
                <c:pt idx="11">
                  <c:v>2139</c:v>
                </c:pt>
                <c:pt idx="12">
                  <c:v>1696</c:v>
                </c:pt>
                <c:pt idx="13">
                  <c:v>1329</c:v>
                </c:pt>
                <c:pt idx="14">
                  <c:v>0</c:v>
                </c:pt>
                <c:pt idx="15">
                  <c:v>6739</c:v>
                </c:pt>
                <c:pt idx="16">
                  <c:v>716</c:v>
                </c:pt>
                <c:pt idx="17">
                  <c:v>545</c:v>
                </c:pt>
                <c:pt idx="18">
                  <c:v>751</c:v>
                </c:pt>
                <c:pt idx="19">
                  <c:v>297</c:v>
                </c:pt>
                <c:pt idx="20">
                  <c:v>497</c:v>
                </c:pt>
                <c:pt idx="21">
                  <c:v>353</c:v>
                </c:pt>
                <c:pt idx="22">
                  <c:v>108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128-4136-978D-FEAF92E1E498}"/>
            </c:ext>
          </c:extLst>
        </c:ser>
        <c:ser>
          <c:idx val="1"/>
          <c:order val="1"/>
          <c:tx>
            <c:strRef>
              <c:f>Portabilidade!$C$1</c:f>
              <c:strCache>
                <c:ptCount val="1"/>
                <c:pt idx="0">
                  <c:v>fev/23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Portabilidade!$A$2:$A$26</c:f>
              <c:strCache>
                <c:ptCount val="25"/>
                <c:pt idx="0">
                  <c:v>001 - BANCO DO BRASIL S/A</c:v>
                </c:pt>
                <c:pt idx="1">
                  <c:v>935 - FACTA FINANCEIRA S A</c:v>
                </c:pt>
                <c:pt idx="2">
                  <c:v>237 - BANCO BRADESCO S/A</c:v>
                </c:pt>
                <c:pt idx="3">
                  <c:v>121 - BANCO AGIBANK S.A.</c:v>
                </c:pt>
                <c:pt idx="4">
                  <c:v>012 - BANCO INBURSA S.A</c:v>
                </c:pt>
                <c:pt idx="5">
                  <c:v>707 - BANCO DAYCOVAL S. A.</c:v>
                </c:pt>
                <c:pt idx="6">
                  <c:v>626 - BANCO C6 CONSIGNADO</c:v>
                </c:pt>
                <c:pt idx="7">
                  <c:v>925 - BRB - CREDITO, FINANCIAMENTO E INVESTIMENTO S.A.</c:v>
                </c:pt>
                <c:pt idx="8">
                  <c:v>033 - BANCO SANTANDER (BRASIL) S/A</c:v>
                </c:pt>
                <c:pt idx="9">
                  <c:v>389 - BANCO MERCANTIL DO BRASIL S/A</c:v>
                </c:pt>
                <c:pt idx="10">
                  <c:v>908 - PARATI - CREDITO, FINANCIAMENTO E INVESTIMENTO S.A.</c:v>
                </c:pt>
                <c:pt idx="11">
                  <c:v>254 - PARANA BANCO S. A.</c:v>
                </c:pt>
                <c:pt idx="12">
                  <c:v>069 - BANCO CREFISA S.A</c:v>
                </c:pt>
                <c:pt idx="13">
                  <c:v>623 - BANCO PAN S/A</c:v>
                </c:pt>
                <c:pt idx="14">
                  <c:v>329 - QI SOCIEDADE DE CREDITO S.A.</c:v>
                </c:pt>
                <c:pt idx="15">
                  <c:v>341 - BANCO ITAU S/A</c:v>
                </c:pt>
                <c:pt idx="16">
                  <c:v>041 - BANCO DO ESTADO DO RIO GRANDE DO SUL S/A</c:v>
                </c:pt>
                <c:pt idx="17">
                  <c:v>000 -Outras</c:v>
                </c:pt>
                <c:pt idx="18">
                  <c:v>029 BANCO ITAU CONSIGNADO S.A.</c:v>
                </c:pt>
                <c:pt idx="19">
                  <c:v>903 - BANCO INTER S/A</c:v>
                </c:pt>
                <c:pt idx="20">
                  <c:v>748 - BANCO COOPERATIVO SICREDI S A	</c:v>
                </c:pt>
                <c:pt idx="21">
                  <c:v>394 - BANCO BRADESCO FINANCIAMENTOS S.A.</c:v>
                </c:pt>
                <c:pt idx="22">
                  <c:v>081 - BANCO SEGURO S.A</c:v>
                </c:pt>
                <c:pt idx="23">
                  <c:v>921 - CREDIARE S/A - CREDITO, FINANCIAMENTO E INVESTIMENTO</c:v>
                </c:pt>
                <c:pt idx="24">
                  <c:v>934 - AGIBANK FINANCEIRA S/A CREDITO, FINANCIAMENTO E INVESTI</c:v>
                </c:pt>
              </c:strCache>
            </c:strRef>
          </c:cat>
          <c:val>
            <c:numRef>
              <c:f>Portabilidade!$C$2:$C$26</c:f>
              <c:numCache>
                <c:formatCode>#,##0</c:formatCode>
                <c:ptCount val="25"/>
                <c:pt idx="0">
                  <c:v>31965</c:v>
                </c:pt>
                <c:pt idx="1">
                  <c:v>923</c:v>
                </c:pt>
                <c:pt idx="2">
                  <c:v>16981</c:v>
                </c:pt>
                <c:pt idx="3">
                  <c:v>5156</c:v>
                </c:pt>
                <c:pt idx="4">
                  <c:v>3418</c:v>
                </c:pt>
                <c:pt idx="5">
                  <c:v>6409</c:v>
                </c:pt>
                <c:pt idx="6">
                  <c:v>6004</c:v>
                </c:pt>
                <c:pt idx="7">
                  <c:v>2596</c:v>
                </c:pt>
                <c:pt idx="8">
                  <c:v>5629</c:v>
                </c:pt>
                <c:pt idx="9">
                  <c:v>211</c:v>
                </c:pt>
                <c:pt idx="10">
                  <c:v>2929</c:v>
                </c:pt>
                <c:pt idx="11">
                  <c:v>7428</c:v>
                </c:pt>
                <c:pt idx="12">
                  <c:v>4781</c:v>
                </c:pt>
                <c:pt idx="13">
                  <c:v>2706</c:v>
                </c:pt>
                <c:pt idx="14">
                  <c:v>0</c:v>
                </c:pt>
                <c:pt idx="15">
                  <c:v>6950</c:v>
                </c:pt>
                <c:pt idx="16">
                  <c:v>573</c:v>
                </c:pt>
                <c:pt idx="17">
                  <c:v>347</c:v>
                </c:pt>
                <c:pt idx="18">
                  <c:v>641</c:v>
                </c:pt>
                <c:pt idx="19">
                  <c:v>350</c:v>
                </c:pt>
                <c:pt idx="20">
                  <c:v>307</c:v>
                </c:pt>
                <c:pt idx="21">
                  <c:v>156</c:v>
                </c:pt>
                <c:pt idx="22">
                  <c:v>190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128-4136-978D-FEAF92E1E498}"/>
            </c:ext>
          </c:extLst>
        </c:ser>
        <c:ser>
          <c:idx val="2"/>
          <c:order val="2"/>
          <c:tx>
            <c:strRef>
              <c:f>Portabilidade!$D$1</c:f>
              <c:strCache>
                <c:ptCount val="1"/>
                <c:pt idx="0">
                  <c:v>mar/23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Portabilidade!$A$2:$A$26</c:f>
              <c:strCache>
                <c:ptCount val="25"/>
                <c:pt idx="0">
                  <c:v>001 - BANCO DO BRASIL S/A</c:v>
                </c:pt>
                <c:pt idx="1">
                  <c:v>935 - FACTA FINANCEIRA S A</c:v>
                </c:pt>
                <c:pt idx="2">
                  <c:v>237 - BANCO BRADESCO S/A</c:v>
                </c:pt>
                <c:pt idx="3">
                  <c:v>121 - BANCO AGIBANK S.A.</c:v>
                </c:pt>
                <c:pt idx="4">
                  <c:v>012 - BANCO INBURSA S.A</c:v>
                </c:pt>
                <c:pt idx="5">
                  <c:v>707 - BANCO DAYCOVAL S. A.</c:v>
                </c:pt>
                <c:pt idx="6">
                  <c:v>626 - BANCO C6 CONSIGNADO</c:v>
                </c:pt>
                <c:pt idx="7">
                  <c:v>925 - BRB - CREDITO, FINANCIAMENTO E INVESTIMENTO S.A.</c:v>
                </c:pt>
                <c:pt idx="8">
                  <c:v>033 - BANCO SANTANDER (BRASIL) S/A</c:v>
                </c:pt>
                <c:pt idx="9">
                  <c:v>389 - BANCO MERCANTIL DO BRASIL S/A</c:v>
                </c:pt>
                <c:pt idx="10">
                  <c:v>908 - PARATI - CREDITO, FINANCIAMENTO E INVESTIMENTO S.A.</c:v>
                </c:pt>
                <c:pt idx="11">
                  <c:v>254 - PARANA BANCO S. A.</c:v>
                </c:pt>
                <c:pt idx="12">
                  <c:v>069 - BANCO CREFISA S.A</c:v>
                </c:pt>
                <c:pt idx="13">
                  <c:v>623 - BANCO PAN S/A</c:v>
                </c:pt>
                <c:pt idx="14">
                  <c:v>329 - QI SOCIEDADE DE CREDITO S.A.</c:v>
                </c:pt>
                <c:pt idx="15">
                  <c:v>341 - BANCO ITAU S/A</c:v>
                </c:pt>
                <c:pt idx="16">
                  <c:v>041 - BANCO DO ESTADO DO RIO GRANDE DO SUL S/A</c:v>
                </c:pt>
                <c:pt idx="17">
                  <c:v>000 -Outras</c:v>
                </c:pt>
                <c:pt idx="18">
                  <c:v>029 BANCO ITAU CONSIGNADO S.A.</c:v>
                </c:pt>
                <c:pt idx="19">
                  <c:v>903 - BANCO INTER S/A</c:v>
                </c:pt>
                <c:pt idx="20">
                  <c:v>748 - BANCO COOPERATIVO SICREDI S A	</c:v>
                </c:pt>
                <c:pt idx="21">
                  <c:v>394 - BANCO BRADESCO FINANCIAMENTOS S.A.</c:v>
                </c:pt>
                <c:pt idx="22">
                  <c:v>081 - BANCO SEGURO S.A</c:v>
                </c:pt>
                <c:pt idx="23">
                  <c:v>921 - CREDIARE S/A - CREDITO, FINANCIAMENTO E INVESTIMENTO</c:v>
                </c:pt>
                <c:pt idx="24">
                  <c:v>934 - AGIBANK FINANCEIRA S/A CREDITO, FINANCIAMENTO E INVESTI</c:v>
                </c:pt>
              </c:strCache>
            </c:strRef>
          </c:cat>
          <c:val>
            <c:numRef>
              <c:f>Portabilidade!$D$2:$D$26</c:f>
              <c:numCache>
                <c:formatCode>#,##0</c:formatCode>
                <c:ptCount val="25"/>
                <c:pt idx="0">
                  <c:v>17597</c:v>
                </c:pt>
                <c:pt idx="1">
                  <c:v>2003</c:v>
                </c:pt>
                <c:pt idx="2">
                  <c:v>14472</c:v>
                </c:pt>
                <c:pt idx="3">
                  <c:v>5673</c:v>
                </c:pt>
                <c:pt idx="4">
                  <c:v>7290</c:v>
                </c:pt>
                <c:pt idx="5">
                  <c:v>9625</c:v>
                </c:pt>
                <c:pt idx="6">
                  <c:v>9330</c:v>
                </c:pt>
                <c:pt idx="7">
                  <c:v>6108</c:v>
                </c:pt>
                <c:pt idx="8">
                  <c:v>5848</c:v>
                </c:pt>
                <c:pt idx="9">
                  <c:v>92</c:v>
                </c:pt>
                <c:pt idx="10">
                  <c:v>738</c:v>
                </c:pt>
                <c:pt idx="11">
                  <c:v>11091</c:v>
                </c:pt>
                <c:pt idx="12">
                  <c:v>14298</c:v>
                </c:pt>
                <c:pt idx="13">
                  <c:v>6529</c:v>
                </c:pt>
                <c:pt idx="14">
                  <c:v>0</c:v>
                </c:pt>
                <c:pt idx="15">
                  <c:v>6057</c:v>
                </c:pt>
                <c:pt idx="16">
                  <c:v>1411</c:v>
                </c:pt>
                <c:pt idx="17">
                  <c:v>489</c:v>
                </c:pt>
                <c:pt idx="18">
                  <c:v>607</c:v>
                </c:pt>
                <c:pt idx="19">
                  <c:v>629</c:v>
                </c:pt>
                <c:pt idx="20">
                  <c:v>558</c:v>
                </c:pt>
                <c:pt idx="21">
                  <c:v>134</c:v>
                </c:pt>
                <c:pt idx="22">
                  <c:v>783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128-4136-978D-FEAF92E1E498}"/>
            </c:ext>
          </c:extLst>
        </c:ser>
        <c:ser>
          <c:idx val="3"/>
          <c:order val="3"/>
          <c:tx>
            <c:strRef>
              <c:f>Portabilidade!$E$1</c:f>
              <c:strCache>
                <c:ptCount val="1"/>
                <c:pt idx="0">
                  <c:v>abr/23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Portabilidade!$A$2:$A$26</c:f>
              <c:strCache>
                <c:ptCount val="25"/>
                <c:pt idx="0">
                  <c:v>001 - BANCO DO BRASIL S/A</c:v>
                </c:pt>
                <c:pt idx="1">
                  <c:v>935 - FACTA FINANCEIRA S A</c:v>
                </c:pt>
                <c:pt idx="2">
                  <c:v>237 - BANCO BRADESCO S/A</c:v>
                </c:pt>
                <c:pt idx="3">
                  <c:v>121 - BANCO AGIBANK S.A.</c:v>
                </c:pt>
                <c:pt idx="4">
                  <c:v>012 - BANCO INBURSA S.A</c:v>
                </c:pt>
                <c:pt idx="5">
                  <c:v>707 - BANCO DAYCOVAL S. A.</c:v>
                </c:pt>
                <c:pt idx="6">
                  <c:v>626 - BANCO C6 CONSIGNADO</c:v>
                </c:pt>
                <c:pt idx="7">
                  <c:v>925 - BRB - CREDITO, FINANCIAMENTO E INVESTIMENTO S.A.</c:v>
                </c:pt>
                <c:pt idx="8">
                  <c:v>033 - BANCO SANTANDER (BRASIL) S/A</c:v>
                </c:pt>
                <c:pt idx="9">
                  <c:v>389 - BANCO MERCANTIL DO BRASIL S/A</c:v>
                </c:pt>
                <c:pt idx="10">
                  <c:v>908 - PARATI - CREDITO, FINANCIAMENTO E INVESTIMENTO S.A.</c:v>
                </c:pt>
                <c:pt idx="11">
                  <c:v>254 - PARANA BANCO S. A.</c:v>
                </c:pt>
                <c:pt idx="12">
                  <c:v>069 - BANCO CREFISA S.A</c:v>
                </c:pt>
                <c:pt idx="13">
                  <c:v>623 - BANCO PAN S/A</c:v>
                </c:pt>
                <c:pt idx="14">
                  <c:v>329 - QI SOCIEDADE DE CREDITO S.A.</c:v>
                </c:pt>
                <c:pt idx="15">
                  <c:v>341 - BANCO ITAU S/A</c:v>
                </c:pt>
                <c:pt idx="16">
                  <c:v>041 - BANCO DO ESTADO DO RIO GRANDE DO SUL S/A</c:v>
                </c:pt>
                <c:pt idx="17">
                  <c:v>000 -Outras</c:v>
                </c:pt>
                <c:pt idx="18">
                  <c:v>029 BANCO ITAU CONSIGNADO S.A.</c:v>
                </c:pt>
                <c:pt idx="19">
                  <c:v>903 - BANCO INTER S/A</c:v>
                </c:pt>
                <c:pt idx="20">
                  <c:v>748 - BANCO COOPERATIVO SICREDI S A	</c:v>
                </c:pt>
                <c:pt idx="21">
                  <c:v>394 - BANCO BRADESCO FINANCIAMENTOS S.A.</c:v>
                </c:pt>
                <c:pt idx="22">
                  <c:v>081 - BANCO SEGURO S.A</c:v>
                </c:pt>
                <c:pt idx="23">
                  <c:v>921 - CREDIARE S/A - CREDITO, FINANCIAMENTO E INVESTIMENTO</c:v>
                </c:pt>
                <c:pt idx="24">
                  <c:v>934 - AGIBANK FINANCEIRA S/A CREDITO, FINANCIAMENTO E INVESTI</c:v>
                </c:pt>
              </c:strCache>
            </c:strRef>
          </c:cat>
          <c:val>
            <c:numRef>
              <c:f>Portabilidade!$E$2:$E$26</c:f>
              <c:numCache>
                <c:formatCode>#,##0</c:formatCode>
                <c:ptCount val="25"/>
                <c:pt idx="0">
                  <c:v>23212</c:v>
                </c:pt>
                <c:pt idx="1">
                  <c:v>2153</c:v>
                </c:pt>
                <c:pt idx="2">
                  <c:v>14515</c:v>
                </c:pt>
                <c:pt idx="3">
                  <c:v>9467</c:v>
                </c:pt>
                <c:pt idx="4">
                  <c:v>11404</c:v>
                </c:pt>
                <c:pt idx="5">
                  <c:v>8586</c:v>
                </c:pt>
                <c:pt idx="6">
                  <c:v>15575</c:v>
                </c:pt>
                <c:pt idx="7">
                  <c:v>7634</c:v>
                </c:pt>
                <c:pt idx="8">
                  <c:v>10908</c:v>
                </c:pt>
                <c:pt idx="9">
                  <c:v>4</c:v>
                </c:pt>
                <c:pt idx="10">
                  <c:v>1064</c:v>
                </c:pt>
                <c:pt idx="11">
                  <c:v>23765</c:v>
                </c:pt>
                <c:pt idx="12">
                  <c:v>21359</c:v>
                </c:pt>
                <c:pt idx="13">
                  <c:v>350</c:v>
                </c:pt>
                <c:pt idx="14">
                  <c:v>0</c:v>
                </c:pt>
                <c:pt idx="15">
                  <c:v>6219</c:v>
                </c:pt>
                <c:pt idx="16">
                  <c:v>1943</c:v>
                </c:pt>
                <c:pt idx="17">
                  <c:v>600</c:v>
                </c:pt>
                <c:pt idx="18">
                  <c:v>1727</c:v>
                </c:pt>
                <c:pt idx="19">
                  <c:v>708</c:v>
                </c:pt>
                <c:pt idx="20">
                  <c:v>216</c:v>
                </c:pt>
                <c:pt idx="21">
                  <c:v>171</c:v>
                </c:pt>
                <c:pt idx="22">
                  <c:v>26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128-4136-978D-FEAF92E1E498}"/>
            </c:ext>
          </c:extLst>
        </c:ser>
        <c:ser>
          <c:idx val="4"/>
          <c:order val="4"/>
          <c:tx>
            <c:strRef>
              <c:f>Portabilidade!$F$1</c:f>
              <c:strCache>
                <c:ptCount val="1"/>
                <c:pt idx="0">
                  <c:v>mai/23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Portabilidade!$A$2:$A$26</c:f>
              <c:strCache>
                <c:ptCount val="25"/>
                <c:pt idx="0">
                  <c:v>001 - BANCO DO BRASIL S/A</c:v>
                </c:pt>
                <c:pt idx="1">
                  <c:v>935 - FACTA FINANCEIRA S A</c:v>
                </c:pt>
                <c:pt idx="2">
                  <c:v>237 - BANCO BRADESCO S/A</c:v>
                </c:pt>
                <c:pt idx="3">
                  <c:v>121 - BANCO AGIBANK S.A.</c:v>
                </c:pt>
                <c:pt idx="4">
                  <c:v>012 - BANCO INBURSA S.A</c:v>
                </c:pt>
                <c:pt idx="5">
                  <c:v>707 - BANCO DAYCOVAL S. A.</c:v>
                </c:pt>
                <c:pt idx="6">
                  <c:v>626 - BANCO C6 CONSIGNADO</c:v>
                </c:pt>
                <c:pt idx="7">
                  <c:v>925 - BRB - CREDITO, FINANCIAMENTO E INVESTIMENTO S.A.</c:v>
                </c:pt>
                <c:pt idx="8">
                  <c:v>033 - BANCO SANTANDER (BRASIL) S/A</c:v>
                </c:pt>
                <c:pt idx="9">
                  <c:v>389 - BANCO MERCANTIL DO BRASIL S/A</c:v>
                </c:pt>
                <c:pt idx="10">
                  <c:v>908 - PARATI - CREDITO, FINANCIAMENTO E INVESTIMENTO S.A.</c:v>
                </c:pt>
                <c:pt idx="11">
                  <c:v>254 - PARANA BANCO S. A.</c:v>
                </c:pt>
                <c:pt idx="12">
                  <c:v>069 - BANCO CREFISA S.A</c:v>
                </c:pt>
                <c:pt idx="13">
                  <c:v>623 - BANCO PAN S/A</c:v>
                </c:pt>
                <c:pt idx="14">
                  <c:v>329 - QI SOCIEDADE DE CREDITO S.A.</c:v>
                </c:pt>
                <c:pt idx="15">
                  <c:v>341 - BANCO ITAU S/A</c:v>
                </c:pt>
                <c:pt idx="16">
                  <c:v>041 - BANCO DO ESTADO DO RIO GRANDE DO SUL S/A</c:v>
                </c:pt>
                <c:pt idx="17">
                  <c:v>000 -Outras</c:v>
                </c:pt>
                <c:pt idx="18">
                  <c:v>029 BANCO ITAU CONSIGNADO S.A.</c:v>
                </c:pt>
                <c:pt idx="19">
                  <c:v>903 - BANCO INTER S/A</c:v>
                </c:pt>
                <c:pt idx="20">
                  <c:v>748 - BANCO COOPERATIVO SICREDI S A	</c:v>
                </c:pt>
                <c:pt idx="21">
                  <c:v>394 - BANCO BRADESCO FINANCIAMENTOS S.A.</c:v>
                </c:pt>
                <c:pt idx="22">
                  <c:v>081 - BANCO SEGURO S.A</c:v>
                </c:pt>
                <c:pt idx="23">
                  <c:v>921 - CREDIARE S/A - CREDITO, FINANCIAMENTO E INVESTIMENTO</c:v>
                </c:pt>
                <c:pt idx="24">
                  <c:v>934 - AGIBANK FINANCEIRA S/A CREDITO, FINANCIAMENTO E INVESTI</c:v>
                </c:pt>
              </c:strCache>
            </c:strRef>
          </c:cat>
          <c:val>
            <c:numRef>
              <c:f>Portabilidade!$F$2:$F$26</c:f>
              <c:numCache>
                <c:formatCode>#,##0</c:formatCode>
                <c:ptCount val="25"/>
                <c:pt idx="0">
                  <c:v>28021</c:v>
                </c:pt>
                <c:pt idx="1">
                  <c:v>11515</c:v>
                </c:pt>
                <c:pt idx="2">
                  <c:v>22627</c:v>
                </c:pt>
                <c:pt idx="3">
                  <c:v>17321</c:v>
                </c:pt>
                <c:pt idx="4">
                  <c:v>27139</c:v>
                </c:pt>
                <c:pt idx="5">
                  <c:v>32087</c:v>
                </c:pt>
                <c:pt idx="6">
                  <c:v>35924</c:v>
                </c:pt>
                <c:pt idx="7">
                  <c:v>5590</c:v>
                </c:pt>
                <c:pt idx="8">
                  <c:v>16203</c:v>
                </c:pt>
                <c:pt idx="9">
                  <c:v>173</c:v>
                </c:pt>
                <c:pt idx="10">
                  <c:v>1574</c:v>
                </c:pt>
                <c:pt idx="11">
                  <c:v>24204</c:v>
                </c:pt>
                <c:pt idx="12">
                  <c:v>9909</c:v>
                </c:pt>
                <c:pt idx="13">
                  <c:v>2320</c:v>
                </c:pt>
                <c:pt idx="14">
                  <c:v>0</c:v>
                </c:pt>
                <c:pt idx="15">
                  <c:v>4737</c:v>
                </c:pt>
                <c:pt idx="16">
                  <c:v>895</c:v>
                </c:pt>
                <c:pt idx="17">
                  <c:v>1694</c:v>
                </c:pt>
                <c:pt idx="18">
                  <c:v>2603</c:v>
                </c:pt>
                <c:pt idx="19">
                  <c:v>978</c:v>
                </c:pt>
                <c:pt idx="20">
                  <c:v>324</c:v>
                </c:pt>
                <c:pt idx="21">
                  <c:v>141</c:v>
                </c:pt>
                <c:pt idx="22">
                  <c:v>1783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128-4136-978D-FEAF92E1E498}"/>
            </c:ext>
          </c:extLst>
        </c:ser>
        <c:ser>
          <c:idx val="5"/>
          <c:order val="5"/>
          <c:tx>
            <c:strRef>
              <c:f>Portabilidade!$G$1</c:f>
              <c:strCache>
                <c:ptCount val="1"/>
                <c:pt idx="0">
                  <c:v>jun/23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Portabilidade!$A$2:$A$26</c:f>
              <c:strCache>
                <c:ptCount val="25"/>
                <c:pt idx="0">
                  <c:v>001 - BANCO DO BRASIL S/A</c:v>
                </c:pt>
                <c:pt idx="1">
                  <c:v>935 - FACTA FINANCEIRA S A</c:v>
                </c:pt>
                <c:pt idx="2">
                  <c:v>237 - BANCO BRADESCO S/A</c:v>
                </c:pt>
                <c:pt idx="3">
                  <c:v>121 - BANCO AGIBANK S.A.</c:v>
                </c:pt>
                <c:pt idx="4">
                  <c:v>012 - BANCO INBURSA S.A</c:v>
                </c:pt>
                <c:pt idx="5">
                  <c:v>707 - BANCO DAYCOVAL S. A.</c:v>
                </c:pt>
                <c:pt idx="6">
                  <c:v>626 - BANCO C6 CONSIGNADO</c:v>
                </c:pt>
                <c:pt idx="7">
                  <c:v>925 - BRB - CREDITO, FINANCIAMENTO E INVESTIMENTO S.A.</c:v>
                </c:pt>
                <c:pt idx="8">
                  <c:v>033 - BANCO SANTANDER (BRASIL) S/A</c:v>
                </c:pt>
                <c:pt idx="9">
                  <c:v>389 - BANCO MERCANTIL DO BRASIL S/A</c:v>
                </c:pt>
                <c:pt idx="10">
                  <c:v>908 - PARATI - CREDITO, FINANCIAMENTO E INVESTIMENTO S.A.</c:v>
                </c:pt>
                <c:pt idx="11">
                  <c:v>254 - PARANA BANCO S. A.</c:v>
                </c:pt>
                <c:pt idx="12">
                  <c:v>069 - BANCO CREFISA S.A</c:v>
                </c:pt>
                <c:pt idx="13">
                  <c:v>623 - BANCO PAN S/A</c:v>
                </c:pt>
                <c:pt idx="14">
                  <c:v>329 - QI SOCIEDADE DE CREDITO S.A.</c:v>
                </c:pt>
                <c:pt idx="15">
                  <c:v>341 - BANCO ITAU S/A</c:v>
                </c:pt>
                <c:pt idx="16">
                  <c:v>041 - BANCO DO ESTADO DO RIO GRANDE DO SUL S/A</c:v>
                </c:pt>
                <c:pt idx="17">
                  <c:v>000 -Outras</c:v>
                </c:pt>
                <c:pt idx="18">
                  <c:v>029 BANCO ITAU CONSIGNADO S.A.</c:v>
                </c:pt>
                <c:pt idx="19">
                  <c:v>903 - BANCO INTER S/A</c:v>
                </c:pt>
                <c:pt idx="20">
                  <c:v>748 - BANCO COOPERATIVO SICREDI S A	</c:v>
                </c:pt>
                <c:pt idx="21">
                  <c:v>394 - BANCO BRADESCO FINANCIAMENTOS S.A.</c:v>
                </c:pt>
                <c:pt idx="22">
                  <c:v>081 - BANCO SEGURO S.A</c:v>
                </c:pt>
                <c:pt idx="23">
                  <c:v>921 - CREDIARE S/A - CREDITO, FINANCIAMENTO E INVESTIMENTO</c:v>
                </c:pt>
                <c:pt idx="24">
                  <c:v>934 - AGIBANK FINANCEIRA S/A CREDITO, FINANCIAMENTO E INVESTI</c:v>
                </c:pt>
              </c:strCache>
            </c:strRef>
          </c:cat>
          <c:val>
            <c:numRef>
              <c:f>Portabilidade!$G$2:$G$26</c:f>
              <c:numCache>
                <c:formatCode>#,##0</c:formatCode>
                <c:ptCount val="25"/>
                <c:pt idx="0">
                  <c:v>22353</c:v>
                </c:pt>
                <c:pt idx="1">
                  <c:v>15481</c:v>
                </c:pt>
                <c:pt idx="2">
                  <c:v>18970</c:v>
                </c:pt>
                <c:pt idx="3">
                  <c:v>18746</c:v>
                </c:pt>
                <c:pt idx="4">
                  <c:v>18490</c:v>
                </c:pt>
                <c:pt idx="5">
                  <c:v>34420</c:v>
                </c:pt>
                <c:pt idx="6">
                  <c:v>30460</c:v>
                </c:pt>
                <c:pt idx="7">
                  <c:v>3867</c:v>
                </c:pt>
                <c:pt idx="8">
                  <c:v>13410</c:v>
                </c:pt>
                <c:pt idx="9">
                  <c:v>283</c:v>
                </c:pt>
                <c:pt idx="10">
                  <c:v>1642</c:v>
                </c:pt>
                <c:pt idx="11">
                  <c:v>16410</c:v>
                </c:pt>
                <c:pt idx="12">
                  <c:v>10913</c:v>
                </c:pt>
                <c:pt idx="13">
                  <c:v>16847</c:v>
                </c:pt>
                <c:pt idx="14">
                  <c:v>0</c:v>
                </c:pt>
                <c:pt idx="15">
                  <c:v>4342</c:v>
                </c:pt>
                <c:pt idx="16">
                  <c:v>1088</c:v>
                </c:pt>
                <c:pt idx="17">
                  <c:v>693</c:v>
                </c:pt>
                <c:pt idx="18">
                  <c:v>1541</c:v>
                </c:pt>
                <c:pt idx="19">
                  <c:v>1152</c:v>
                </c:pt>
                <c:pt idx="20">
                  <c:v>382</c:v>
                </c:pt>
                <c:pt idx="21">
                  <c:v>154</c:v>
                </c:pt>
                <c:pt idx="22">
                  <c:v>1464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128-4136-978D-FEAF92E1E498}"/>
            </c:ext>
          </c:extLst>
        </c:ser>
        <c:ser>
          <c:idx val="6"/>
          <c:order val="6"/>
          <c:tx>
            <c:strRef>
              <c:f>Portabilidade!$H$1</c:f>
              <c:strCache>
                <c:ptCount val="1"/>
                <c:pt idx="0">
                  <c:v>jul/23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Portabilidade!$A$2:$A$26</c:f>
              <c:strCache>
                <c:ptCount val="25"/>
                <c:pt idx="0">
                  <c:v>001 - BANCO DO BRASIL S/A</c:v>
                </c:pt>
                <c:pt idx="1">
                  <c:v>935 - FACTA FINANCEIRA S A</c:v>
                </c:pt>
                <c:pt idx="2">
                  <c:v>237 - BANCO BRADESCO S/A</c:v>
                </c:pt>
                <c:pt idx="3">
                  <c:v>121 - BANCO AGIBANK S.A.</c:v>
                </c:pt>
                <c:pt idx="4">
                  <c:v>012 - BANCO INBURSA S.A</c:v>
                </c:pt>
                <c:pt idx="5">
                  <c:v>707 - BANCO DAYCOVAL S. A.</c:v>
                </c:pt>
                <c:pt idx="6">
                  <c:v>626 - BANCO C6 CONSIGNADO</c:v>
                </c:pt>
                <c:pt idx="7">
                  <c:v>925 - BRB - CREDITO, FINANCIAMENTO E INVESTIMENTO S.A.</c:v>
                </c:pt>
                <c:pt idx="8">
                  <c:v>033 - BANCO SANTANDER (BRASIL) S/A</c:v>
                </c:pt>
                <c:pt idx="9">
                  <c:v>389 - BANCO MERCANTIL DO BRASIL S/A</c:v>
                </c:pt>
                <c:pt idx="10">
                  <c:v>908 - PARATI - CREDITO, FINANCIAMENTO E INVESTIMENTO S.A.</c:v>
                </c:pt>
                <c:pt idx="11">
                  <c:v>254 - PARANA BANCO S. A.</c:v>
                </c:pt>
                <c:pt idx="12">
                  <c:v>069 - BANCO CREFISA S.A</c:v>
                </c:pt>
                <c:pt idx="13">
                  <c:v>623 - BANCO PAN S/A</c:v>
                </c:pt>
                <c:pt idx="14">
                  <c:v>329 - QI SOCIEDADE DE CREDITO S.A.</c:v>
                </c:pt>
                <c:pt idx="15">
                  <c:v>341 - BANCO ITAU S/A</c:v>
                </c:pt>
                <c:pt idx="16">
                  <c:v>041 - BANCO DO ESTADO DO RIO GRANDE DO SUL S/A</c:v>
                </c:pt>
                <c:pt idx="17">
                  <c:v>000 -Outras</c:v>
                </c:pt>
                <c:pt idx="18">
                  <c:v>029 BANCO ITAU CONSIGNADO S.A.</c:v>
                </c:pt>
                <c:pt idx="19">
                  <c:v>903 - BANCO INTER S/A</c:v>
                </c:pt>
                <c:pt idx="20">
                  <c:v>748 - BANCO COOPERATIVO SICREDI S A	</c:v>
                </c:pt>
                <c:pt idx="21">
                  <c:v>394 - BANCO BRADESCO FINANCIAMENTOS S.A.</c:v>
                </c:pt>
                <c:pt idx="22">
                  <c:v>081 - BANCO SEGURO S.A</c:v>
                </c:pt>
                <c:pt idx="23">
                  <c:v>921 - CREDIARE S/A - CREDITO, FINANCIAMENTO E INVESTIMENTO</c:v>
                </c:pt>
                <c:pt idx="24">
                  <c:v>934 - AGIBANK FINANCEIRA S/A CREDITO, FINANCIAMENTO E INVESTI</c:v>
                </c:pt>
              </c:strCache>
            </c:strRef>
          </c:cat>
          <c:val>
            <c:numRef>
              <c:f>Portabilidade!$H$2:$H$26</c:f>
              <c:numCache>
                <c:formatCode>#,##0</c:formatCode>
                <c:ptCount val="25"/>
                <c:pt idx="0">
                  <c:v>21414</c:v>
                </c:pt>
                <c:pt idx="1">
                  <c:v>17283</c:v>
                </c:pt>
                <c:pt idx="2">
                  <c:v>23309</c:v>
                </c:pt>
                <c:pt idx="3">
                  <c:v>20259</c:v>
                </c:pt>
                <c:pt idx="4">
                  <c:v>15843</c:v>
                </c:pt>
                <c:pt idx="5">
                  <c:v>38308</c:v>
                </c:pt>
                <c:pt idx="6">
                  <c:v>31398</c:v>
                </c:pt>
                <c:pt idx="7">
                  <c:v>5831</c:v>
                </c:pt>
                <c:pt idx="8">
                  <c:v>20926</c:v>
                </c:pt>
                <c:pt idx="9">
                  <c:v>197</c:v>
                </c:pt>
                <c:pt idx="10">
                  <c:v>1633</c:v>
                </c:pt>
                <c:pt idx="11">
                  <c:v>19444</c:v>
                </c:pt>
                <c:pt idx="12">
                  <c:v>14952</c:v>
                </c:pt>
                <c:pt idx="13">
                  <c:v>30846</c:v>
                </c:pt>
                <c:pt idx="14">
                  <c:v>18</c:v>
                </c:pt>
                <c:pt idx="15">
                  <c:v>5079</c:v>
                </c:pt>
                <c:pt idx="16">
                  <c:v>4871</c:v>
                </c:pt>
                <c:pt idx="17">
                  <c:v>656</c:v>
                </c:pt>
                <c:pt idx="18">
                  <c:v>1535</c:v>
                </c:pt>
                <c:pt idx="19">
                  <c:v>1058</c:v>
                </c:pt>
                <c:pt idx="20">
                  <c:v>408</c:v>
                </c:pt>
                <c:pt idx="21">
                  <c:v>314</c:v>
                </c:pt>
                <c:pt idx="22">
                  <c:v>837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128-4136-978D-FEAF92E1E498}"/>
            </c:ext>
          </c:extLst>
        </c:ser>
        <c:ser>
          <c:idx val="7"/>
          <c:order val="7"/>
          <c:tx>
            <c:strRef>
              <c:f>Portabilidade!$I$1</c:f>
              <c:strCache>
                <c:ptCount val="1"/>
                <c:pt idx="0">
                  <c:v>ago/23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Portabilidade!$A$2:$A$26</c:f>
              <c:strCache>
                <c:ptCount val="25"/>
                <c:pt idx="0">
                  <c:v>001 - BANCO DO BRASIL S/A</c:v>
                </c:pt>
                <c:pt idx="1">
                  <c:v>935 - FACTA FINANCEIRA S A</c:v>
                </c:pt>
                <c:pt idx="2">
                  <c:v>237 - BANCO BRADESCO S/A</c:v>
                </c:pt>
                <c:pt idx="3">
                  <c:v>121 - BANCO AGIBANK S.A.</c:v>
                </c:pt>
                <c:pt idx="4">
                  <c:v>012 - BANCO INBURSA S.A</c:v>
                </c:pt>
                <c:pt idx="5">
                  <c:v>707 - BANCO DAYCOVAL S. A.</c:v>
                </c:pt>
                <c:pt idx="6">
                  <c:v>626 - BANCO C6 CONSIGNADO</c:v>
                </c:pt>
                <c:pt idx="7">
                  <c:v>925 - BRB - CREDITO, FINANCIAMENTO E INVESTIMENTO S.A.</c:v>
                </c:pt>
                <c:pt idx="8">
                  <c:v>033 - BANCO SANTANDER (BRASIL) S/A</c:v>
                </c:pt>
                <c:pt idx="9">
                  <c:v>389 - BANCO MERCANTIL DO BRASIL S/A</c:v>
                </c:pt>
                <c:pt idx="10">
                  <c:v>908 - PARATI - CREDITO, FINANCIAMENTO E INVESTIMENTO S.A.</c:v>
                </c:pt>
                <c:pt idx="11">
                  <c:v>254 - PARANA BANCO S. A.</c:v>
                </c:pt>
                <c:pt idx="12">
                  <c:v>069 - BANCO CREFISA S.A</c:v>
                </c:pt>
                <c:pt idx="13">
                  <c:v>623 - BANCO PAN S/A</c:v>
                </c:pt>
                <c:pt idx="14">
                  <c:v>329 - QI SOCIEDADE DE CREDITO S.A.</c:v>
                </c:pt>
                <c:pt idx="15">
                  <c:v>341 - BANCO ITAU S/A</c:v>
                </c:pt>
                <c:pt idx="16">
                  <c:v>041 - BANCO DO ESTADO DO RIO GRANDE DO SUL S/A</c:v>
                </c:pt>
                <c:pt idx="17">
                  <c:v>000 -Outras</c:v>
                </c:pt>
                <c:pt idx="18">
                  <c:v>029 BANCO ITAU CONSIGNADO S.A.</c:v>
                </c:pt>
                <c:pt idx="19">
                  <c:v>903 - BANCO INTER S/A</c:v>
                </c:pt>
                <c:pt idx="20">
                  <c:v>748 - BANCO COOPERATIVO SICREDI S A	</c:v>
                </c:pt>
                <c:pt idx="21">
                  <c:v>394 - BANCO BRADESCO FINANCIAMENTOS S.A.</c:v>
                </c:pt>
                <c:pt idx="22">
                  <c:v>081 - BANCO SEGURO S.A</c:v>
                </c:pt>
                <c:pt idx="23">
                  <c:v>921 - CREDIARE S/A - CREDITO, FINANCIAMENTO E INVESTIMENTO</c:v>
                </c:pt>
                <c:pt idx="24">
                  <c:v>934 - AGIBANK FINANCEIRA S/A CREDITO, FINANCIAMENTO E INVESTI</c:v>
                </c:pt>
              </c:strCache>
            </c:strRef>
          </c:cat>
          <c:val>
            <c:numRef>
              <c:f>Portabilidade!$I$2:$I$26</c:f>
              <c:numCache>
                <c:formatCode>#,##0</c:formatCode>
                <c:ptCount val="25"/>
                <c:pt idx="0">
                  <c:v>31940</c:v>
                </c:pt>
                <c:pt idx="1">
                  <c:v>0</c:v>
                </c:pt>
                <c:pt idx="2">
                  <c:v>34094</c:v>
                </c:pt>
                <c:pt idx="3">
                  <c:v>31478</c:v>
                </c:pt>
                <c:pt idx="4">
                  <c:v>21714</c:v>
                </c:pt>
                <c:pt idx="5">
                  <c:v>52850</c:v>
                </c:pt>
                <c:pt idx="6">
                  <c:v>36049</c:v>
                </c:pt>
                <c:pt idx="7">
                  <c:v>0</c:v>
                </c:pt>
                <c:pt idx="8">
                  <c:v>24003</c:v>
                </c:pt>
                <c:pt idx="9">
                  <c:v>284</c:v>
                </c:pt>
                <c:pt idx="10">
                  <c:v>4701</c:v>
                </c:pt>
                <c:pt idx="11">
                  <c:v>21175</c:v>
                </c:pt>
                <c:pt idx="12">
                  <c:v>18328</c:v>
                </c:pt>
                <c:pt idx="13">
                  <c:v>29875</c:v>
                </c:pt>
                <c:pt idx="14">
                  <c:v>7</c:v>
                </c:pt>
                <c:pt idx="15">
                  <c:v>7497</c:v>
                </c:pt>
                <c:pt idx="16">
                  <c:v>35197</c:v>
                </c:pt>
                <c:pt idx="17">
                  <c:v>1209</c:v>
                </c:pt>
                <c:pt idx="18">
                  <c:v>1729</c:v>
                </c:pt>
                <c:pt idx="19">
                  <c:v>1123</c:v>
                </c:pt>
                <c:pt idx="20">
                  <c:v>411</c:v>
                </c:pt>
                <c:pt idx="21">
                  <c:v>219</c:v>
                </c:pt>
                <c:pt idx="22">
                  <c:v>90</c:v>
                </c:pt>
                <c:pt idx="23">
                  <c:v>15848</c:v>
                </c:pt>
                <c:pt idx="24">
                  <c:v>56129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128-4136-978D-FEAF92E1E498}"/>
            </c:ext>
          </c:extLst>
        </c:ser>
        <c:ser>
          <c:idx val="8"/>
          <c:order val="8"/>
          <c:tx>
            <c:strRef>
              <c:f>Portabilidade!$J$1</c:f>
              <c:strCache>
                <c:ptCount val="1"/>
                <c:pt idx="0">
                  <c:v>set/23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Portabilidade!$A$2:$A$26</c:f>
              <c:strCache>
                <c:ptCount val="25"/>
                <c:pt idx="0">
                  <c:v>001 - BANCO DO BRASIL S/A</c:v>
                </c:pt>
                <c:pt idx="1">
                  <c:v>935 - FACTA FINANCEIRA S A</c:v>
                </c:pt>
                <c:pt idx="2">
                  <c:v>237 - BANCO BRADESCO S/A</c:v>
                </c:pt>
                <c:pt idx="3">
                  <c:v>121 - BANCO AGIBANK S.A.</c:v>
                </c:pt>
                <c:pt idx="4">
                  <c:v>012 - BANCO INBURSA S.A</c:v>
                </c:pt>
                <c:pt idx="5">
                  <c:v>707 - BANCO DAYCOVAL S. A.</c:v>
                </c:pt>
                <c:pt idx="6">
                  <c:v>626 - BANCO C6 CONSIGNADO</c:v>
                </c:pt>
                <c:pt idx="7">
                  <c:v>925 - BRB - CREDITO, FINANCIAMENTO E INVESTIMENTO S.A.</c:v>
                </c:pt>
                <c:pt idx="8">
                  <c:v>033 - BANCO SANTANDER (BRASIL) S/A</c:v>
                </c:pt>
                <c:pt idx="9">
                  <c:v>389 - BANCO MERCANTIL DO BRASIL S/A</c:v>
                </c:pt>
                <c:pt idx="10">
                  <c:v>908 - PARATI - CREDITO, FINANCIAMENTO E INVESTIMENTO S.A.</c:v>
                </c:pt>
                <c:pt idx="11">
                  <c:v>254 - PARANA BANCO S. A.</c:v>
                </c:pt>
                <c:pt idx="12">
                  <c:v>069 - BANCO CREFISA S.A</c:v>
                </c:pt>
                <c:pt idx="13">
                  <c:v>623 - BANCO PAN S/A</c:v>
                </c:pt>
                <c:pt idx="14">
                  <c:v>329 - QI SOCIEDADE DE CREDITO S.A.</c:v>
                </c:pt>
                <c:pt idx="15">
                  <c:v>341 - BANCO ITAU S/A</c:v>
                </c:pt>
                <c:pt idx="16">
                  <c:v>041 - BANCO DO ESTADO DO RIO GRANDE DO SUL S/A</c:v>
                </c:pt>
                <c:pt idx="17">
                  <c:v>000 -Outras</c:v>
                </c:pt>
                <c:pt idx="18">
                  <c:v>029 BANCO ITAU CONSIGNADO S.A.</c:v>
                </c:pt>
                <c:pt idx="19">
                  <c:v>903 - BANCO INTER S/A</c:v>
                </c:pt>
                <c:pt idx="20">
                  <c:v>748 - BANCO COOPERATIVO SICREDI S A	</c:v>
                </c:pt>
                <c:pt idx="21">
                  <c:v>394 - BANCO BRADESCO FINANCIAMENTOS S.A.</c:v>
                </c:pt>
                <c:pt idx="22">
                  <c:v>081 - BANCO SEGURO S.A</c:v>
                </c:pt>
                <c:pt idx="23">
                  <c:v>921 - CREDIARE S/A - CREDITO, FINANCIAMENTO E INVESTIMENTO</c:v>
                </c:pt>
                <c:pt idx="24">
                  <c:v>934 - AGIBANK FINANCEIRA S/A CREDITO, FINANCIAMENTO E INVESTI</c:v>
                </c:pt>
              </c:strCache>
            </c:strRef>
          </c:cat>
          <c:val>
            <c:numRef>
              <c:f>Portabilidade!$J$2:$J$26</c:f>
              <c:numCache>
                <c:formatCode>#,##0</c:formatCode>
                <c:ptCount val="25"/>
                <c:pt idx="0">
                  <c:v>24565</c:v>
                </c:pt>
                <c:pt idx="1">
                  <c:v>34308</c:v>
                </c:pt>
                <c:pt idx="2">
                  <c:v>31491</c:v>
                </c:pt>
                <c:pt idx="3">
                  <c:v>38128</c:v>
                </c:pt>
                <c:pt idx="4">
                  <c:v>18324</c:v>
                </c:pt>
                <c:pt idx="5">
                  <c:v>42218</c:v>
                </c:pt>
                <c:pt idx="6">
                  <c:v>30154</c:v>
                </c:pt>
                <c:pt idx="7">
                  <c:v>18447</c:v>
                </c:pt>
                <c:pt idx="8">
                  <c:v>17986</c:v>
                </c:pt>
                <c:pt idx="9">
                  <c:v>541</c:v>
                </c:pt>
                <c:pt idx="10">
                  <c:v>4286</c:v>
                </c:pt>
                <c:pt idx="11">
                  <c:v>16965</c:v>
                </c:pt>
                <c:pt idx="12">
                  <c:v>12427</c:v>
                </c:pt>
                <c:pt idx="13">
                  <c:v>16717</c:v>
                </c:pt>
                <c:pt idx="14">
                  <c:v>154</c:v>
                </c:pt>
                <c:pt idx="15">
                  <c:v>6423</c:v>
                </c:pt>
                <c:pt idx="16">
                  <c:v>67260</c:v>
                </c:pt>
                <c:pt idx="17">
                  <c:v>889</c:v>
                </c:pt>
                <c:pt idx="18">
                  <c:v>1412</c:v>
                </c:pt>
                <c:pt idx="19">
                  <c:v>1210</c:v>
                </c:pt>
                <c:pt idx="20">
                  <c:v>541</c:v>
                </c:pt>
                <c:pt idx="21">
                  <c:v>144</c:v>
                </c:pt>
                <c:pt idx="22">
                  <c:v>52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128-4136-978D-FEAF92E1E498}"/>
            </c:ext>
          </c:extLst>
        </c:ser>
        <c:ser>
          <c:idx val="9"/>
          <c:order val="9"/>
          <c:tx>
            <c:strRef>
              <c:f>Portabilidade!$K$1</c:f>
              <c:strCache>
                <c:ptCount val="1"/>
                <c:pt idx="0">
                  <c:v>out/23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Portabilidade!$A$2:$A$26</c:f>
              <c:strCache>
                <c:ptCount val="25"/>
                <c:pt idx="0">
                  <c:v>001 - BANCO DO BRASIL S/A</c:v>
                </c:pt>
                <c:pt idx="1">
                  <c:v>935 - FACTA FINANCEIRA S A</c:v>
                </c:pt>
                <c:pt idx="2">
                  <c:v>237 - BANCO BRADESCO S/A</c:v>
                </c:pt>
                <c:pt idx="3">
                  <c:v>121 - BANCO AGIBANK S.A.</c:v>
                </c:pt>
                <c:pt idx="4">
                  <c:v>012 - BANCO INBURSA S.A</c:v>
                </c:pt>
                <c:pt idx="5">
                  <c:v>707 - BANCO DAYCOVAL S. A.</c:v>
                </c:pt>
                <c:pt idx="6">
                  <c:v>626 - BANCO C6 CONSIGNADO</c:v>
                </c:pt>
                <c:pt idx="7">
                  <c:v>925 - BRB - CREDITO, FINANCIAMENTO E INVESTIMENTO S.A.</c:v>
                </c:pt>
                <c:pt idx="8">
                  <c:v>033 - BANCO SANTANDER (BRASIL) S/A</c:v>
                </c:pt>
                <c:pt idx="9">
                  <c:v>389 - BANCO MERCANTIL DO BRASIL S/A</c:v>
                </c:pt>
                <c:pt idx="10">
                  <c:v>908 - PARATI - CREDITO, FINANCIAMENTO E INVESTIMENTO S.A.</c:v>
                </c:pt>
                <c:pt idx="11">
                  <c:v>254 - PARANA BANCO S. A.</c:v>
                </c:pt>
                <c:pt idx="12">
                  <c:v>069 - BANCO CREFISA S.A</c:v>
                </c:pt>
                <c:pt idx="13">
                  <c:v>623 - BANCO PAN S/A</c:v>
                </c:pt>
                <c:pt idx="14">
                  <c:v>329 - QI SOCIEDADE DE CREDITO S.A.</c:v>
                </c:pt>
                <c:pt idx="15">
                  <c:v>341 - BANCO ITAU S/A</c:v>
                </c:pt>
                <c:pt idx="16">
                  <c:v>041 - BANCO DO ESTADO DO RIO GRANDE DO SUL S/A</c:v>
                </c:pt>
                <c:pt idx="17">
                  <c:v>000 -Outras</c:v>
                </c:pt>
                <c:pt idx="18">
                  <c:v>029 BANCO ITAU CONSIGNADO S.A.</c:v>
                </c:pt>
                <c:pt idx="19">
                  <c:v>903 - BANCO INTER S/A</c:v>
                </c:pt>
                <c:pt idx="20">
                  <c:v>748 - BANCO COOPERATIVO SICREDI S A	</c:v>
                </c:pt>
                <c:pt idx="21">
                  <c:v>394 - BANCO BRADESCO FINANCIAMENTOS S.A.</c:v>
                </c:pt>
                <c:pt idx="22">
                  <c:v>081 - BANCO SEGURO S.A</c:v>
                </c:pt>
                <c:pt idx="23">
                  <c:v>921 - CREDIARE S/A - CREDITO, FINANCIAMENTO E INVESTIMENTO</c:v>
                </c:pt>
                <c:pt idx="24">
                  <c:v>934 - AGIBANK FINANCEIRA S/A CREDITO, FINANCIAMENTO E INVESTI</c:v>
                </c:pt>
              </c:strCache>
            </c:strRef>
          </c:cat>
          <c:val>
            <c:numRef>
              <c:f>Portabilidade!$K$2:$K$26</c:f>
              <c:numCache>
                <c:formatCode>#,##0</c:formatCode>
                <c:ptCount val="25"/>
                <c:pt idx="0">
                  <c:v>27226</c:v>
                </c:pt>
                <c:pt idx="1">
                  <c:v>40367</c:v>
                </c:pt>
                <c:pt idx="2">
                  <c:v>32452</c:v>
                </c:pt>
                <c:pt idx="3">
                  <c:v>56176</c:v>
                </c:pt>
                <c:pt idx="4">
                  <c:v>18659</c:v>
                </c:pt>
                <c:pt idx="5">
                  <c:v>33612</c:v>
                </c:pt>
                <c:pt idx="6">
                  <c:v>34608</c:v>
                </c:pt>
                <c:pt idx="7">
                  <c:v>25230</c:v>
                </c:pt>
                <c:pt idx="8">
                  <c:v>18897</c:v>
                </c:pt>
                <c:pt idx="9">
                  <c:v>730</c:v>
                </c:pt>
                <c:pt idx="10">
                  <c:v>3235</c:v>
                </c:pt>
                <c:pt idx="11">
                  <c:v>17156</c:v>
                </c:pt>
                <c:pt idx="12">
                  <c:v>10228</c:v>
                </c:pt>
                <c:pt idx="13">
                  <c:v>15926</c:v>
                </c:pt>
                <c:pt idx="14">
                  <c:v>364</c:v>
                </c:pt>
                <c:pt idx="15">
                  <c:v>4615</c:v>
                </c:pt>
                <c:pt idx="16">
                  <c:v>38807</c:v>
                </c:pt>
                <c:pt idx="17">
                  <c:v>729</c:v>
                </c:pt>
                <c:pt idx="18">
                  <c:v>997</c:v>
                </c:pt>
                <c:pt idx="19">
                  <c:v>1240</c:v>
                </c:pt>
                <c:pt idx="20">
                  <c:v>650</c:v>
                </c:pt>
                <c:pt idx="21">
                  <c:v>91</c:v>
                </c:pt>
                <c:pt idx="22">
                  <c:v>243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128-4136-978D-FEAF92E1E498}"/>
            </c:ext>
          </c:extLst>
        </c:ser>
        <c:ser>
          <c:idx val="10"/>
          <c:order val="10"/>
          <c:tx>
            <c:strRef>
              <c:f>Portabilidade!$L$1</c:f>
              <c:strCache>
                <c:ptCount val="1"/>
                <c:pt idx="0">
                  <c:v>nov/23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Portabilidade!$A$2:$A$26</c:f>
              <c:strCache>
                <c:ptCount val="25"/>
                <c:pt idx="0">
                  <c:v>001 - BANCO DO BRASIL S/A</c:v>
                </c:pt>
                <c:pt idx="1">
                  <c:v>935 - FACTA FINANCEIRA S A</c:v>
                </c:pt>
                <c:pt idx="2">
                  <c:v>237 - BANCO BRADESCO S/A</c:v>
                </c:pt>
                <c:pt idx="3">
                  <c:v>121 - BANCO AGIBANK S.A.</c:v>
                </c:pt>
                <c:pt idx="4">
                  <c:v>012 - BANCO INBURSA S.A</c:v>
                </c:pt>
                <c:pt idx="5">
                  <c:v>707 - BANCO DAYCOVAL S. A.</c:v>
                </c:pt>
                <c:pt idx="6">
                  <c:v>626 - BANCO C6 CONSIGNADO</c:v>
                </c:pt>
                <c:pt idx="7">
                  <c:v>925 - BRB - CREDITO, FINANCIAMENTO E INVESTIMENTO S.A.</c:v>
                </c:pt>
                <c:pt idx="8">
                  <c:v>033 - BANCO SANTANDER (BRASIL) S/A</c:v>
                </c:pt>
                <c:pt idx="9">
                  <c:v>389 - BANCO MERCANTIL DO BRASIL S/A</c:v>
                </c:pt>
                <c:pt idx="10">
                  <c:v>908 - PARATI - CREDITO, FINANCIAMENTO E INVESTIMENTO S.A.</c:v>
                </c:pt>
                <c:pt idx="11">
                  <c:v>254 - PARANA BANCO S. A.</c:v>
                </c:pt>
                <c:pt idx="12">
                  <c:v>069 - BANCO CREFISA S.A</c:v>
                </c:pt>
                <c:pt idx="13">
                  <c:v>623 - BANCO PAN S/A</c:v>
                </c:pt>
                <c:pt idx="14">
                  <c:v>329 - QI SOCIEDADE DE CREDITO S.A.</c:v>
                </c:pt>
                <c:pt idx="15">
                  <c:v>341 - BANCO ITAU S/A</c:v>
                </c:pt>
                <c:pt idx="16">
                  <c:v>041 - BANCO DO ESTADO DO RIO GRANDE DO SUL S/A</c:v>
                </c:pt>
                <c:pt idx="17">
                  <c:v>000 -Outras</c:v>
                </c:pt>
                <c:pt idx="18">
                  <c:v>029 BANCO ITAU CONSIGNADO S.A.</c:v>
                </c:pt>
                <c:pt idx="19">
                  <c:v>903 - BANCO INTER S/A</c:v>
                </c:pt>
                <c:pt idx="20">
                  <c:v>748 - BANCO COOPERATIVO SICREDI S A	</c:v>
                </c:pt>
                <c:pt idx="21">
                  <c:v>394 - BANCO BRADESCO FINANCIAMENTOS S.A.</c:v>
                </c:pt>
                <c:pt idx="22">
                  <c:v>081 - BANCO SEGURO S.A</c:v>
                </c:pt>
                <c:pt idx="23">
                  <c:v>921 - CREDIARE S/A - CREDITO, FINANCIAMENTO E INVESTIMENTO</c:v>
                </c:pt>
                <c:pt idx="24">
                  <c:v>934 - AGIBANK FINANCEIRA S/A CREDITO, FINANCIAMENTO E INVESTI</c:v>
                </c:pt>
              </c:strCache>
            </c:strRef>
          </c:cat>
          <c:val>
            <c:numRef>
              <c:f>Portabilidade!$L$2:$L$26</c:f>
              <c:numCache>
                <c:formatCode>#,##0</c:formatCode>
                <c:ptCount val="25"/>
                <c:pt idx="0">
                  <c:v>27858</c:v>
                </c:pt>
                <c:pt idx="1">
                  <c:v>41482</c:v>
                </c:pt>
                <c:pt idx="2">
                  <c:v>26490</c:v>
                </c:pt>
                <c:pt idx="3">
                  <c:v>42441</c:v>
                </c:pt>
                <c:pt idx="4">
                  <c:v>20709</c:v>
                </c:pt>
                <c:pt idx="5">
                  <c:v>28452</c:v>
                </c:pt>
                <c:pt idx="6">
                  <c:v>32771</c:v>
                </c:pt>
                <c:pt idx="7">
                  <c:v>26207</c:v>
                </c:pt>
                <c:pt idx="8">
                  <c:v>22184</c:v>
                </c:pt>
                <c:pt idx="9">
                  <c:v>1727</c:v>
                </c:pt>
                <c:pt idx="10">
                  <c:v>2426</c:v>
                </c:pt>
                <c:pt idx="11">
                  <c:v>16876</c:v>
                </c:pt>
                <c:pt idx="12">
                  <c:v>9244</c:v>
                </c:pt>
                <c:pt idx="13">
                  <c:v>6465</c:v>
                </c:pt>
                <c:pt idx="14">
                  <c:v>430</c:v>
                </c:pt>
                <c:pt idx="15">
                  <c:v>3608</c:v>
                </c:pt>
                <c:pt idx="16">
                  <c:v>2159</c:v>
                </c:pt>
                <c:pt idx="17">
                  <c:v>1615</c:v>
                </c:pt>
                <c:pt idx="18">
                  <c:v>776</c:v>
                </c:pt>
                <c:pt idx="19">
                  <c:v>1237</c:v>
                </c:pt>
                <c:pt idx="20">
                  <c:v>385</c:v>
                </c:pt>
                <c:pt idx="21">
                  <c:v>238</c:v>
                </c:pt>
                <c:pt idx="22">
                  <c:v>1040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128-4136-978D-FEAF92E1E498}"/>
            </c:ext>
          </c:extLst>
        </c:ser>
        <c:ser>
          <c:idx val="11"/>
          <c:order val="11"/>
          <c:tx>
            <c:strRef>
              <c:f>Portabilidade!$M$1</c:f>
              <c:strCache>
                <c:ptCount val="1"/>
                <c:pt idx="0">
                  <c:v>dez/23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Portabilidade!$A$2:$A$26</c:f>
              <c:strCache>
                <c:ptCount val="25"/>
                <c:pt idx="0">
                  <c:v>001 - BANCO DO BRASIL S/A</c:v>
                </c:pt>
                <c:pt idx="1">
                  <c:v>935 - FACTA FINANCEIRA S A</c:v>
                </c:pt>
                <c:pt idx="2">
                  <c:v>237 - BANCO BRADESCO S/A</c:v>
                </c:pt>
                <c:pt idx="3">
                  <c:v>121 - BANCO AGIBANK S.A.</c:v>
                </c:pt>
                <c:pt idx="4">
                  <c:v>012 - BANCO INBURSA S.A</c:v>
                </c:pt>
                <c:pt idx="5">
                  <c:v>707 - BANCO DAYCOVAL S. A.</c:v>
                </c:pt>
                <c:pt idx="6">
                  <c:v>626 - BANCO C6 CONSIGNADO</c:v>
                </c:pt>
                <c:pt idx="7">
                  <c:v>925 - BRB - CREDITO, FINANCIAMENTO E INVESTIMENTO S.A.</c:v>
                </c:pt>
                <c:pt idx="8">
                  <c:v>033 - BANCO SANTANDER (BRASIL) S/A</c:v>
                </c:pt>
                <c:pt idx="9">
                  <c:v>389 - BANCO MERCANTIL DO BRASIL S/A</c:v>
                </c:pt>
                <c:pt idx="10">
                  <c:v>908 - PARATI - CREDITO, FINANCIAMENTO E INVESTIMENTO S.A.</c:v>
                </c:pt>
                <c:pt idx="11">
                  <c:v>254 - PARANA BANCO S. A.</c:v>
                </c:pt>
                <c:pt idx="12">
                  <c:v>069 - BANCO CREFISA S.A</c:v>
                </c:pt>
                <c:pt idx="13">
                  <c:v>623 - BANCO PAN S/A</c:v>
                </c:pt>
                <c:pt idx="14">
                  <c:v>329 - QI SOCIEDADE DE CREDITO S.A.</c:v>
                </c:pt>
                <c:pt idx="15">
                  <c:v>341 - BANCO ITAU S/A</c:v>
                </c:pt>
                <c:pt idx="16">
                  <c:v>041 - BANCO DO ESTADO DO RIO GRANDE DO SUL S/A</c:v>
                </c:pt>
                <c:pt idx="17">
                  <c:v>000 -Outras</c:v>
                </c:pt>
                <c:pt idx="18">
                  <c:v>029 BANCO ITAU CONSIGNADO S.A.</c:v>
                </c:pt>
                <c:pt idx="19">
                  <c:v>903 - BANCO INTER S/A</c:v>
                </c:pt>
                <c:pt idx="20">
                  <c:v>748 - BANCO COOPERATIVO SICREDI S A	</c:v>
                </c:pt>
                <c:pt idx="21">
                  <c:v>394 - BANCO BRADESCO FINANCIAMENTOS S.A.</c:v>
                </c:pt>
                <c:pt idx="22">
                  <c:v>081 - BANCO SEGURO S.A</c:v>
                </c:pt>
                <c:pt idx="23">
                  <c:v>921 - CREDIARE S/A - CREDITO, FINANCIAMENTO E INVESTIMENTO</c:v>
                </c:pt>
                <c:pt idx="24">
                  <c:v>934 - AGIBANK FINANCEIRA S/A CREDITO, FINANCIAMENTO E INVESTI</c:v>
                </c:pt>
              </c:strCache>
            </c:strRef>
          </c:cat>
          <c:val>
            <c:numRef>
              <c:f>Portabilidade!$M$2:$M$26</c:f>
              <c:numCache>
                <c:formatCode>#,##0</c:formatCode>
                <c:ptCount val="25"/>
                <c:pt idx="0">
                  <c:v>42847</c:v>
                </c:pt>
                <c:pt idx="1">
                  <c:v>54240</c:v>
                </c:pt>
                <c:pt idx="2">
                  <c:v>24512</c:v>
                </c:pt>
                <c:pt idx="3">
                  <c:v>30541</c:v>
                </c:pt>
                <c:pt idx="4">
                  <c:v>25960</c:v>
                </c:pt>
                <c:pt idx="5">
                  <c:v>29204</c:v>
                </c:pt>
                <c:pt idx="6">
                  <c:v>23181</c:v>
                </c:pt>
                <c:pt idx="7">
                  <c:v>13452</c:v>
                </c:pt>
                <c:pt idx="8">
                  <c:v>18770</c:v>
                </c:pt>
                <c:pt idx="9">
                  <c:v>6250</c:v>
                </c:pt>
                <c:pt idx="10">
                  <c:v>12354</c:v>
                </c:pt>
                <c:pt idx="11">
                  <c:v>11519</c:v>
                </c:pt>
                <c:pt idx="12">
                  <c:v>8279</c:v>
                </c:pt>
                <c:pt idx="13">
                  <c:v>3844</c:v>
                </c:pt>
                <c:pt idx="14">
                  <c:v>721</c:v>
                </c:pt>
                <c:pt idx="15">
                  <c:v>3578</c:v>
                </c:pt>
                <c:pt idx="16">
                  <c:v>2127</c:v>
                </c:pt>
                <c:pt idx="17">
                  <c:v>1329</c:v>
                </c:pt>
                <c:pt idx="18">
                  <c:v>700</c:v>
                </c:pt>
                <c:pt idx="19">
                  <c:v>1008</c:v>
                </c:pt>
                <c:pt idx="20">
                  <c:v>512</c:v>
                </c:pt>
                <c:pt idx="21">
                  <c:v>306</c:v>
                </c:pt>
                <c:pt idx="22">
                  <c:v>898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8128-4136-978D-FEAF92E1E498}"/>
            </c:ext>
          </c:extLst>
        </c:ser>
        <c:ser>
          <c:idx val="12"/>
          <c:order val="12"/>
          <c:tx>
            <c:strRef>
              <c:f>Portabilidade!$N$1</c:f>
              <c:strCache>
                <c:ptCount val="1"/>
                <c:pt idx="0">
                  <c:v>jan/24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Portabilidade!$A$2:$A$26</c:f>
              <c:strCache>
                <c:ptCount val="25"/>
                <c:pt idx="0">
                  <c:v>001 - BANCO DO BRASIL S/A</c:v>
                </c:pt>
                <c:pt idx="1">
                  <c:v>935 - FACTA FINANCEIRA S A</c:v>
                </c:pt>
                <c:pt idx="2">
                  <c:v>237 - BANCO BRADESCO S/A</c:v>
                </c:pt>
                <c:pt idx="3">
                  <c:v>121 - BANCO AGIBANK S.A.</c:v>
                </c:pt>
                <c:pt idx="4">
                  <c:v>012 - BANCO INBURSA S.A</c:v>
                </c:pt>
                <c:pt idx="5">
                  <c:v>707 - BANCO DAYCOVAL S. A.</c:v>
                </c:pt>
                <c:pt idx="6">
                  <c:v>626 - BANCO C6 CONSIGNADO</c:v>
                </c:pt>
                <c:pt idx="7">
                  <c:v>925 - BRB - CREDITO, FINANCIAMENTO E INVESTIMENTO S.A.</c:v>
                </c:pt>
                <c:pt idx="8">
                  <c:v>033 - BANCO SANTANDER (BRASIL) S/A</c:v>
                </c:pt>
                <c:pt idx="9">
                  <c:v>389 - BANCO MERCANTIL DO BRASIL S/A</c:v>
                </c:pt>
                <c:pt idx="10">
                  <c:v>908 - PARATI - CREDITO, FINANCIAMENTO E INVESTIMENTO S.A.</c:v>
                </c:pt>
                <c:pt idx="11">
                  <c:v>254 - PARANA BANCO S. A.</c:v>
                </c:pt>
                <c:pt idx="12">
                  <c:v>069 - BANCO CREFISA S.A</c:v>
                </c:pt>
                <c:pt idx="13">
                  <c:v>623 - BANCO PAN S/A</c:v>
                </c:pt>
                <c:pt idx="14">
                  <c:v>329 - QI SOCIEDADE DE CREDITO S.A.</c:v>
                </c:pt>
                <c:pt idx="15">
                  <c:v>341 - BANCO ITAU S/A</c:v>
                </c:pt>
                <c:pt idx="16">
                  <c:v>041 - BANCO DO ESTADO DO RIO GRANDE DO SUL S/A</c:v>
                </c:pt>
                <c:pt idx="17">
                  <c:v>000 -Outras</c:v>
                </c:pt>
                <c:pt idx="18">
                  <c:v>029 BANCO ITAU CONSIGNADO S.A.</c:v>
                </c:pt>
                <c:pt idx="19">
                  <c:v>903 - BANCO INTER S/A</c:v>
                </c:pt>
                <c:pt idx="20">
                  <c:v>748 - BANCO COOPERATIVO SICREDI S A	</c:v>
                </c:pt>
                <c:pt idx="21">
                  <c:v>394 - BANCO BRADESCO FINANCIAMENTOS S.A.</c:v>
                </c:pt>
                <c:pt idx="22">
                  <c:v>081 - BANCO SEGURO S.A</c:v>
                </c:pt>
                <c:pt idx="23">
                  <c:v>921 - CREDIARE S/A - CREDITO, FINANCIAMENTO E INVESTIMENTO</c:v>
                </c:pt>
                <c:pt idx="24">
                  <c:v>934 - AGIBANK FINANCEIRA S/A CREDITO, FINANCIAMENTO E INVESTI</c:v>
                </c:pt>
              </c:strCache>
            </c:strRef>
          </c:cat>
          <c:val>
            <c:numRef>
              <c:f>Portabilidade!$N$2:$N$26</c:f>
              <c:numCache>
                <c:formatCode>#,##0</c:formatCode>
                <c:ptCount val="25"/>
                <c:pt idx="0">
                  <c:v>51230</c:v>
                </c:pt>
                <c:pt idx="1">
                  <c:v>41064</c:v>
                </c:pt>
                <c:pt idx="2">
                  <c:v>30353</c:v>
                </c:pt>
                <c:pt idx="3">
                  <c:v>25610</c:v>
                </c:pt>
                <c:pt idx="4">
                  <c:v>18107</c:v>
                </c:pt>
                <c:pt idx="5">
                  <c:v>16059</c:v>
                </c:pt>
                <c:pt idx="6">
                  <c:v>12889</c:v>
                </c:pt>
                <c:pt idx="7">
                  <c:v>12671</c:v>
                </c:pt>
                <c:pt idx="8">
                  <c:v>11753</c:v>
                </c:pt>
                <c:pt idx="9">
                  <c:v>11062</c:v>
                </c:pt>
                <c:pt idx="10">
                  <c:v>8848</c:v>
                </c:pt>
                <c:pt idx="11">
                  <c:v>7011</c:v>
                </c:pt>
                <c:pt idx="12">
                  <c:v>4997</c:v>
                </c:pt>
                <c:pt idx="13">
                  <c:v>4018</c:v>
                </c:pt>
                <c:pt idx="14">
                  <c:v>3590</c:v>
                </c:pt>
                <c:pt idx="15">
                  <c:v>2969</c:v>
                </c:pt>
                <c:pt idx="16">
                  <c:v>1575</c:v>
                </c:pt>
                <c:pt idx="17">
                  <c:v>1167</c:v>
                </c:pt>
                <c:pt idx="18">
                  <c:v>474</c:v>
                </c:pt>
                <c:pt idx="19">
                  <c:v>1162</c:v>
                </c:pt>
                <c:pt idx="20">
                  <c:v>500</c:v>
                </c:pt>
                <c:pt idx="21">
                  <c:v>158</c:v>
                </c:pt>
                <c:pt idx="22">
                  <c:v>557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128-4136-978D-FEAF92E1E498}"/>
            </c:ext>
          </c:extLst>
        </c:ser>
        <c:ser>
          <c:idx val="13"/>
          <c:order val="13"/>
          <c:tx>
            <c:strRef>
              <c:f>Portabilidade!$O$1</c:f>
              <c:strCache>
                <c:ptCount val="1"/>
                <c:pt idx="0">
                  <c:v>fev/24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Portabilidade!$A$2:$A$26</c:f>
              <c:strCache>
                <c:ptCount val="25"/>
                <c:pt idx="0">
                  <c:v>001 - BANCO DO BRASIL S/A</c:v>
                </c:pt>
                <c:pt idx="1">
                  <c:v>935 - FACTA FINANCEIRA S A</c:v>
                </c:pt>
                <c:pt idx="2">
                  <c:v>237 - BANCO BRADESCO S/A</c:v>
                </c:pt>
                <c:pt idx="3">
                  <c:v>121 - BANCO AGIBANK S.A.</c:v>
                </c:pt>
                <c:pt idx="4">
                  <c:v>012 - BANCO INBURSA S.A</c:v>
                </c:pt>
                <c:pt idx="5">
                  <c:v>707 - BANCO DAYCOVAL S. A.</c:v>
                </c:pt>
                <c:pt idx="6">
                  <c:v>626 - BANCO C6 CONSIGNADO</c:v>
                </c:pt>
                <c:pt idx="7">
                  <c:v>925 - BRB - CREDITO, FINANCIAMENTO E INVESTIMENTO S.A.</c:v>
                </c:pt>
                <c:pt idx="8">
                  <c:v>033 - BANCO SANTANDER (BRASIL) S/A</c:v>
                </c:pt>
                <c:pt idx="9">
                  <c:v>389 - BANCO MERCANTIL DO BRASIL S/A</c:v>
                </c:pt>
                <c:pt idx="10">
                  <c:v>908 - PARATI - CREDITO, FINANCIAMENTO E INVESTIMENTO S.A.</c:v>
                </c:pt>
                <c:pt idx="11">
                  <c:v>254 - PARANA BANCO S. A.</c:v>
                </c:pt>
                <c:pt idx="12">
                  <c:v>069 - BANCO CREFISA S.A</c:v>
                </c:pt>
                <c:pt idx="13">
                  <c:v>623 - BANCO PAN S/A</c:v>
                </c:pt>
                <c:pt idx="14">
                  <c:v>329 - QI SOCIEDADE DE CREDITO S.A.</c:v>
                </c:pt>
                <c:pt idx="15">
                  <c:v>341 - BANCO ITAU S/A</c:v>
                </c:pt>
                <c:pt idx="16">
                  <c:v>041 - BANCO DO ESTADO DO RIO GRANDE DO SUL S/A</c:v>
                </c:pt>
                <c:pt idx="17">
                  <c:v>000 -Outras</c:v>
                </c:pt>
                <c:pt idx="18">
                  <c:v>029 BANCO ITAU CONSIGNADO S.A.</c:v>
                </c:pt>
                <c:pt idx="19">
                  <c:v>903 - BANCO INTER S/A</c:v>
                </c:pt>
                <c:pt idx="20">
                  <c:v>748 - BANCO COOPERATIVO SICREDI S A	</c:v>
                </c:pt>
                <c:pt idx="21">
                  <c:v>394 - BANCO BRADESCO FINANCIAMENTOS S.A.</c:v>
                </c:pt>
                <c:pt idx="22">
                  <c:v>081 - BANCO SEGURO S.A</c:v>
                </c:pt>
                <c:pt idx="23">
                  <c:v>921 - CREDIARE S/A - CREDITO, FINANCIAMENTO E INVESTIMENTO</c:v>
                </c:pt>
                <c:pt idx="24">
                  <c:v>934 - AGIBANK FINANCEIRA S/A CREDITO, FINANCIAMENTO E INVESTI</c:v>
                </c:pt>
              </c:strCache>
            </c:strRef>
          </c:cat>
          <c:val>
            <c:numRef>
              <c:f>Portabilidade!$O$2:$O$26</c:f>
              <c:numCache>
                <c:formatCode>#,##0</c:formatCode>
                <c:ptCount val="25"/>
                <c:pt idx="0">
                  <c:v>50528</c:v>
                </c:pt>
                <c:pt idx="1">
                  <c:v>46645</c:v>
                </c:pt>
                <c:pt idx="2">
                  <c:v>31085</c:v>
                </c:pt>
                <c:pt idx="3">
                  <c:v>40882</c:v>
                </c:pt>
                <c:pt idx="4">
                  <c:v>21901</c:v>
                </c:pt>
                <c:pt idx="5">
                  <c:v>21184</c:v>
                </c:pt>
                <c:pt idx="6">
                  <c:v>16832</c:v>
                </c:pt>
                <c:pt idx="7">
                  <c:v>13641</c:v>
                </c:pt>
                <c:pt idx="8">
                  <c:v>11879</c:v>
                </c:pt>
                <c:pt idx="9">
                  <c:v>18683</c:v>
                </c:pt>
                <c:pt idx="10">
                  <c:v>8142</c:v>
                </c:pt>
                <c:pt idx="11">
                  <c:v>16663</c:v>
                </c:pt>
                <c:pt idx="12">
                  <c:v>6835</c:v>
                </c:pt>
                <c:pt idx="13">
                  <c:v>4783</c:v>
                </c:pt>
                <c:pt idx="14">
                  <c:v>7666</c:v>
                </c:pt>
                <c:pt idx="15">
                  <c:v>2825</c:v>
                </c:pt>
                <c:pt idx="16">
                  <c:v>1940</c:v>
                </c:pt>
                <c:pt idx="17">
                  <c:v>1936</c:v>
                </c:pt>
                <c:pt idx="18">
                  <c:v>698</c:v>
                </c:pt>
                <c:pt idx="19">
                  <c:v>948</c:v>
                </c:pt>
                <c:pt idx="20">
                  <c:v>498</c:v>
                </c:pt>
                <c:pt idx="21">
                  <c:v>216</c:v>
                </c:pt>
                <c:pt idx="22">
                  <c:v>2094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8128-4136-978D-FEAF92E1E498}"/>
            </c:ext>
          </c:extLst>
        </c:ser>
        <c:ser>
          <c:idx val="14"/>
          <c:order val="14"/>
          <c:tx>
            <c:strRef>
              <c:f>Portabilidade!$P$1</c:f>
              <c:strCache>
                <c:ptCount val="1"/>
                <c:pt idx="0">
                  <c:v>mar/24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Portabilidade!$A$2:$A$26</c:f>
              <c:strCache>
                <c:ptCount val="25"/>
                <c:pt idx="0">
                  <c:v>001 - BANCO DO BRASIL S/A</c:v>
                </c:pt>
                <c:pt idx="1">
                  <c:v>935 - FACTA FINANCEIRA S A</c:v>
                </c:pt>
                <c:pt idx="2">
                  <c:v>237 - BANCO BRADESCO S/A</c:v>
                </c:pt>
                <c:pt idx="3">
                  <c:v>121 - BANCO AGIBANK S.A.</c:v>
                </c:pt>
                <c:pt idx="4">
                  <c:v>012 - BANCO INBURSA S.A</c:v>
                </c:pt>
                <c:pt idx="5">
                  <c:v>707 - BANCO DAYCOVAL S. A.</c:v>
                </c:pt>
                <c:pt idx="6">
                  <c:v>626 - BANCO C6 CONSIGNADO</c:v>
                </c:pt>
                <c:pt idx="7">
                  <c:v>925 - BRB - CREDITO, FINANCIAMENTO E INVESTIMENTO S.A.</c:v>
                </c:pt>
                <c:pt idx="8">
                  <c:v>033 - BANCO SANTANDER (BRASIL) S/A</c:v>
                </c:pt>
                <c:pt idx="9">
                  <c:v>389 - BANCO MERCANTIL DO BRASIL S/A</c:v>
                </c:pt>
                <c:pt idx="10">
                  <c:v>908 - PARATI - CREDITO, FINANCIAMENTO E INVESTIMENTO S.A.</c:v>
                </c:pt>
                <c:pt idx="11">
                  <c:v>254 - PARANA BANCO S. A.</c:v>
                </c:pt>
                <c:pt idx="12">
                  <c:v>069 - BANCO CREFISA S.A</c:v>
                </c:pt>
                <c:pt idx="13">
                  <c:v>623 - BANCO PAN S/A</c:v>
                </c:pt>
                <c:pt idx="14">
                  <c:v>329 - QI SOCIEDADE DE CREDITO S.A.</c:v>
                </c:pt>
                <c:pt idx="15">
                  <c:v>341 - BANCO ITAU S/A</c:v>
                </c:pt>
                <c:pt idx="16">
                  <c:v>041 - BANCO DO ESTADO DO RIO GRANDE DO SUL S/A</c:v>
                </c:pt>
                <c:pt idx="17">
                  <c:v>000 -Outras</c:v>
                </c:pt>
                <c:pt idx="18">
                  <c:v>029 BANCO ITAU CONSIGNADO S.A.</c:v>
                </c:pt>
                <c:pt idx="19">
                  <c:v>903 - BANCO INTER S/A</c:v>
                </c:pt>
                <c:pt idx="20">
                  <c:v>748 - BANCO COOPERATIVO SICREDI S A	</c:v>
                </c:pt>
                <c:pt idx="21">
                  <c:v>394 - BANCO BRADESCO FINANCIAMENTOS S.A.</c:v>
                </c:pt>
                <c:pt idx="22">
                  <c:v>081 - BANCO SEGURO S.A</c:v>
                </c:pt>
                <c:pt idx="23">
                  <c:v>921 - CREDIARE S/A - CREDITO, FINANCIAMENTO E INVESTIMENTO</c:v>
                </c:pt>
                <c:pt idx="24">
                  <c:v>934 - AGIBANK FINANCEIRA S/A CREDITO, FINANCIAMENTO E INVESTI</c:v>
                </c:pt>
              </c:strCache>
            </c:strRef>
          </c:cat>
          <c:val>
            <c:numRef>
              <c:f>Portabilidade!$P$2:$P$26</c:f>
              <c:numCache>
                <c:formatCode>#,##0</c:formatCode>
                <c:ptCount val="25"/>
                <c:pt idx="0">
                  <c:v>43854</c:v>
                </c:pt>
                <c:pt idx="1">
                  <c:v>66427</c:v>
                </c:pt>
                <c:pt idx="2">
                  <c:v>28192</c:v>
                </c:pt>
                <c:pt idx="3">
                  <c:v>42289</c:v>
                </c:pt>
                <c:pt idx="4">
                  <c:v>29065</c:v>
                </c:pt>
                <c:pt idx="5">
                  <c:v>30457</c:v>
                </c:pt>
                <c:pt idx="6">
                  <c:v>17502</c:v>
                </c:pt>
                <c:pt idx="7">
                  <c:v>16339</c:v>
                </c:pt>
                <c:pt idx="8">
                  <c:v>15139</c:v>
                </c:pt>
                <c:pt idx="9">
                  <c:v>15672</c:v>
                </c:pt>
                <c:pt idx="10">
                  <c:v>7342</c:v>
                </c:pt>
                <c:pt idx="11">
                  <c:v>34788</c:v>
                </c:pt>
                <c:pt idx="12">
                  <c:v>5555</c:v>
                </c:pt>
                <c:pt idx="13">
                  <c:v>10072</c:v>
                </c:pt>
                <c:pt idx="14">
                  <c:v>13997</c:v>
                </c:pt>
                <c:pt idx="15">
                  <c:v>2944</c:v>
                </c:pt>
                <c:pt idx="16">
                  <c:v>2643</c:v>
                </c:pt>
                <c:pt idx="17">
                  <c:v>2711</c:v>
                </c:pt>
                <c:pt idx="18">
                  <c:v>968</c:v>
                </c:pt>
                <c:pt idx="19">
                  <c:v>910</c:v>
                </c:pt>
                <c:pt idx="20">
                  <c:v>377</c:v>
                </c:pt>
                <c:pt idx="21">
                  <c:v>363</c:v>
                </c:pt>
                <c:pt idx="22">
                  <c:v>6480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8128-4136-978D-FEAF92E1E4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4155520"/>
        <c:axId val="826589008"/>
      </c:barChart>
      <c:catAx>
        <c:axId val="824155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589008"/>
        <c:crosses val="autoZero"/>
        <c:auto val="1"/>
        <c:lblAlgn val="ctr"/>
        <c:lblOffset val="100"/>
        <c:noMultiLvlLbl val="1"/>
      </c:catAx>
      <c:valAx>
        <c:axId val="826589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4155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0190416596734597E-2"/>
          <c:y val="0.87009697840124423"/>
          <c:w val="0.97514586230781297"/>
          <c:h val="0.114419314238386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47809023493715E-2"/>
          <c:y val="2.6467446556409004E-2"/>
          <c:w val="0.94470739525645397"/>
          <c:h val="0.495856148954318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Portabilidade!$A$2</c:f>
              <c:strCache>
                <c:ptCount val="1"/>
                <c:pt idx="0">
                  <c:v>001 - BANCO DO BRASIL S/A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Portabilidade!$B$2:$O$2</c:f>
              <c:numCache>
                <c:formatCode>#,##0</c:formatCode>
                <c:ptCount val="14"/>
                <c:pt idx="0">
                  <c:v>47001</c:v>
                </c:pt>
                <c:pt idx="1">
                  <c:v>31965</c:v>
                </c:pt>
                <c:pt idx="2">
                  <c:v>17597</c:v>
                </c:pt>
                <c:pt idx="3">
                  <c:v>23212</c:v>
                </c:pt>
                <c:pt idx="4">
                  <c:v>28021</c:v>
                </c:pt>
                <c:pt idx="5">
                  <c:v>22353</c:v>
                </c:pt>
                <c:pt idx="6">
                  <c:v>21414</c:v>
                </c:pt>
                <c:pt idx="7">
                  <c:v>31940</c:v>
                </c:pt>
                <c:pt idx="8">
                  <c:v>24565</c:v>
                </c:pt>
                <c:pt idx="9">
                  <c:v>27226</c:v>
                </c:pt>
                <c:pt idx="10">
                  <c:v>27858</c:v>
                </c:pt>
                <c:pt idx="11">
                  <c:v>42847</c:v>
                </c:pt>
                <c:pt idx="12">
                  <c:v>51230</c:v>
                </c:pt>
                <c:pt idx="13">
                  <c:v>50528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70-4A6C-9440-3A068987ABF8}"/>
            </c:ext>
          </c:extLst>
        </c:ser>
        <c:ser>
          <c:idx val="1"/>
          <c:order val="1"/>
          <c:tx>
            <c:strRef>
              <c:f>Portabilidade!$A$3</c:f>
              <c:strCache>
                <c:ptCount val="1"/>
                <c:pt idx="0">
                  <c:v>935 - FACTA FINANCEIRA S 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Portabilidade!$B$3:$O$3</c:f>
              <c:numCache>
                <c:formatCode>#,##0</c:formatCode>
                <c:ptCount val="14"/>
                <c:pt idx="0">
                  <c:v>744</c:v>
                </c:pt>
                <c:pt idx="1">
                  <c:v>923</c:v>
                </c:pt>
                <c:pt idx="2">
                  <c:v>2003</c:v>
                </c:pt>
                <c:pt idx="3">
                  <c:v>2153</c:v>
                </c:pt>
                <c:pt idx="4">
                  <c:v>11515</c:v>
                </c:pt>
                <c:pt idx="5">
                  <c:v>15481</c:v>
                </c:pt>
                <c:pt idx="6">
                  <c:v>17283</c:v>
                </c:pt>
                <c:pt idx="7">
                  <c:v>0</c:v>
                </c:pt>
                <c:pt idx="8">
                  <c:v>34308</c:v>
                </c:pt>
                <c:pt idx="9">
                  <c:v>40367</c:v>
                </c:pt>
                <c:pt idx="10">
                  <c:v>41482</c:v>
                </c:pt>
                <c:pt idx="11">
                  <c:v>54240</c:v>
                </c:pt>
                <c:pt idx="12">
                  <c:v>41064</c:v>
                </c:pt>
                <c:pt idx="13">
                  <c:v>46645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70-4A6C-9440-3A068987ABF8}"/>
            </c:ext>
          </c:extLst>
        </c:ser>
        <c:ser>
          <c:idx val="2"/>
          <c:order val="2"/>
          <c:tx>
            <c:strRef>
              <c:f>Portabilidade!$A$4</c:f>
              <c:strCache>
                <c:ptCount val="1"/>
                <c:pt idx="0">
                  <c:v>237 - BANCO BRADESCO S/A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Portabilidade!$B$4:$O$4</c:f>
              <c:numCache>
                <c:formatCode>#,##0</c:formatCode>
                <c:ptCount val="14"/>
                <c:pt idx="0">
                  <c:v>22984</c:v>
                </c:pt>
                <c:pt idx="1">
                  <c:v>16981</c:v>
                </c:pt>
                <c:pt idx="2">
                  <c:v>14472</c:v>
                </c:pt>
                <c:pt idx="3">
                  <c:v>14515</c:v>
                </c:pt>
                <c:pt idx="4">
                  <c:v>22627</c:v>
                </c:pt>
                <c:pt idx="5">
                  <c:v>18970</c:v>
                </c:pt>
                <c:pt idx="6">
                  <c:v>23309</c:v>
                </c:pt>
                <c:pt idx="7">
                  <c:v>34094</c:v>
                </c:pt>
                <c:pt idx="8">
                  <c:v>31491</c:v>
                </c:pt>
                <c:pt idx="9">
                  <c:v>32452</c:v>
                </c:pt>
                <c:pt idx="10">
                  <c:v>26490</c:v>
                </c:pt>
                <c:pt idx="11">
                  <c:v>24512</c:v>
                </c:pt>
                <c:pt idx="12">
                  <c:v>30353</c:v>
                </c:pt>
                <c:pt idx="13">
                  <c:v>31085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70-4A6C-9440-3A068987ABF8}"/>
            </c:ext>
          </c:extLst>
        </c:ser>
        <c:ser>
          <c:idx val="3"/>
          <c:order val="3"/>
          <c:tx>
            <c:strRef>
              <c:f>Portabilidade!$A$5</c:f>
              <c:strCache>
                <c:ptCount val="1"/>
                <c:pt idx="0">
                  <c:v>121 - BANCO AGIBANK S.A.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Portabilidade!$B$5:$O$5</c:f>
              <c:numCache>
                <c:formatCode>#,##0</c:formatCode>
                <c:ptCount val="14"/>
                <c:pt idx="0">
                  <c:v>8070</c:v>
                </c:pt>
                <c:pt idx="1">
                  <c:v>5156</c:v>
                </c:pt>
                <c:pt idx="2">
                  <c:v>5673</c:v>
                </c:pt>
                <c:pt idx="3">
                  <c:v>9467</c:v>
                </c:pt>
                <c:pt idx="4">
                  <c:v>17321</c:v>
                </c:pt>
                <c:pt idx="5">
                  <c:v>18746</c:v>
                </c:pt>
                <c:pt idx="6">
                  <c:v>20259</c:v>
                </c:pt>
                <c:pt idx="7">
                  <c:v>31478</c:v>
                </c:pt>
                <c:pt idx="8">
                  <c:v>38128</c:v>
                </c:pt>
                <c:pt idx="9">
                  <c:v>56176</c:v>
                </c:pt>
                <c:pt idx="10">
                  <c:v>42441</c:v>
                </c:pt>
                <c:pt idx="11">
                  <c:v>30541</c:v>
                </c:pt>
                <c:pt idx="12">
                  <c:v>25610</c:v>
                </c:pt>
                <c:pt idx="13">
                  <c:v>40882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F70-4A6C-9440-3A068987ABF8}"/>
            </c:ext>
          </c:extLst>
        </c:ser>
        <c:ser>
          <c:idx val="4"/>
          <c:order val="4"/>
          <c:tx>
            <c:strRef>
              <c:f>Portabilidade!$A$6</c:f>
              <c:strCache>
                <c:ptCount val="1"/>
                <c:pt idx="0">
                  <c:v>012 - BANCO INBURSA S.A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Portabilidade!$B$6:$O$6</c:f>
              <c:numCache>
                <c:formatCode>#,##0</c:formatCode>
                <c:ptCount val="14"/>
                <c:pt idx="0">
                  <c:v>2438</c:v>
                </c:pt>
                <c:pt idx="1">
                  <c:v>3418</c:v>
                </c:pt>
                <c:pt idx="2">
                  <c:v>7290</c:v>
                </c:pt>
                <c:pt idx="3">
                  <c:v>11404</c:v>
                </c:pt>
                <c:pt idx="4">
                  <c:v>27139</c:v>
                </c:pt>
                <c:pt idx="5">
                  <c:v>18490</c:v>
                </c:pt>
                <c:pt idx="6">
                  <c:v>15843</c:v>
                </c:pt>
                <c:pt idx="7">
                  <c:v>21714</c:v>
                </c:pt>
                <c:pt idx="8">
                  <c:v>18324</c:v>
                </c:pt>
                <c:pt idx="9">
                  <c:v>18659</c:v>
                </c:pt>
                <c:pt idx="10">
                  <c:v>20709</c:v>
                </c:pt>
                <c:pt idx="11">
                  <c:v>25960</c:v>
                </c:pt>
                <c:pt idx="12">
                  <c:v>18107</c:v>
                </c:pt>
                <c:pt idx="13">
                  <c:v>21901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70-4A6C-9440-3A068987ABF8}"/>
            </c:ext>
          </c:extLst>
        </c:ser>
        <c:ser>
          <c:idx val="5"/>
          <c:order val="5"/>
          <c:tx>
            <c:strRef>
              <c:f>Portabilidade!$A$7</c:f>
              <c:strCache>
                <c:ptCount val="1"/>
                <c:pt idx="0">
                  <c:v>707 - BANCO DAYCOVAL S. A.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Portabilidade!$B$7:$O$7</c:f>
              <c:numCache>
                <c:formatCode>#,##0</c:formatCode>
                <c:ptCount val="14"/>
                <c:pt idx="0">
                  <c:v>2854</c:v>
                </c:pt>
                <c:pt idx="1">
                  <c:v>6409</c:v>
                </c:pt>
                <c:pt idx="2">
                  <c:v>9625</c:v>
                </c:pt>
                <c:pt idx="3">
                  <c:v>8586</c:v>
                </c:pt>
                <c:pt idx="4">
                  <c:v>32087</c:v>
                </c:pt>
                <c:pt idx="5">
                  <c:v>34420</c:v>
                </c:pt>
                <c:pt idx="6">
                  <c:v>38308</c:v>
                </c:pt>
                <c:pt idx="7">
                  <c:v>52850</c:v>
                </c:pt>
                <c:pt idx="8">
                  <c:v>42218</c:v>
                </c:pt>
                <c:pt idx="9">
                  <c:v>33612</c:v>
                </c:pt>
                <c:pt idx="10">
                  <c:v>28452</c:v>
                </c:pt>
                <c:pt idx="11">
                  <c:v>29204</c:v>
                </c:pt>
                <c:pt idx="12">
                  <c:v>16059</c:v>
                </c:pt>
                <c:pt idx="13">
                  <c:v>21184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F70-4A6C-9440-3A068987ABF8}"/>
            </c:ext>
          </c:extLst>
        </c:ser>
        <c:ser>
          <c:idx val="6"/>
          <c:order val="6"/>
          <c:tx>
            <c:strRef>
              <c:f>Portabilidade!$A$8</c:f>
              <c:strCache>
                <c:ptCount val="1"/>
                <c:pt idx="0">
                  <c:v>626 - BANCO C6 CONSIGNADO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Portabilidade!$B$8:$O$8</c:f>
              <c:numCache>
                <c:formatCode>#,##0</c:formatCode>
                <c:ptCount val="14"/>
                <c:pt idx="0">
                  <c:v>3460</c:v>
                </c:pt>
                <c:pt idx="1">
                  <c:v>6004</c:v>
                </c:pt>
                <c:pt idx="2">
                  <c:v>9330</c:v>
                </c:pt>
                <c:pt idx="3">
                  <c:v>15575</c:v>
                </c:pt>
                <c:pt idx="4">
                  <c:v>35924</c:v>
                </c:pt>
                <c:pt idx="5">
                  <c:v>30460</c:v>
                </c:pt>
                <c:pt idx="6">
                  <c:v>31398</c:v>
                </c:pt>
                <c:pt idx="7">
                  <c:v>36049</c:v>
                </c:pt>
                <c:pt idx="8">
                  <c:v>30154</c:v>
                </c:pt>
                <c:pt idx="9">
                  <c:v>34608</c:v>
                </c:pt>
                <c:pt idx="10">
                  <c:v>32771</c:v>
                </c:pt>
                <c:pt idx="11">
                  <c:v>23181</c:v>
                </c:pt>
                <c:pt idx="12">
                  <c:v>12889</c:v>
                </c:pt>
                <c:pt idx="13">
                  <c:v>16832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F70-4A6C-9440-3A068987ABF8}"/>
            </c:ext>
          </c:extLst>
        </c:ser>
        <c:ser>
          <c:idx val="7"/>
          <c:order val="7"/>
          <c:tx>
            <c:strRef>
              <c:f>Portabilidade!$A$9</c:f>
              <c:strCache>
                <c:ptCount val="1"/>
                <c:pt idx="0">
                  <c:v>925 - BRB - CREDITO, FINANCIAMENTO E INVESTIMENTO S.A.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Portabilidade!$B$9:$O$9</c:f>
              <c:numCache>
                <c:formatCode>#,##0</c:formatCode>
                <c:ptCount val="14"/>
                <c:pt idx="0">
                  <c:v>1702</c:v>
                </c:pt>
                <c:pt idx="1">
                  <c:v>2596</c:v>
                </c:pt>
                <c:pt idx="2">
                  <c:v>6108</c:v>
                </c:pt>
                <c:pt idx="3">
                  <c:v>7634</c:v>
                </c:pt>
                <c:pt idx="4">
                  <c:v>5590</c:v>
                </c:pt>
                <c:pt idx="5">
                  <c:v>3867</c:v>
                </c:pt>
                <c:pt idx="6">
                  <c:v>5831</c:v>
                </c:pt>
                <c:pt idx="7">
                  <c:v>0</c:v>
                </c:pt>
                <c:pt idx="8">
                  <c:v>18447</c:v>
                </c:pt>
                <c:pt idx="9">
                  <c:v>25230</c:v>
                </c:pt>
                <c:pt idx="10">
                  <c:v>26207</c:v>
                </c:pt>
                <c:pt idx="11">
                  <c:v>13452</c:v>
                </c:pt>
                <c:pt idx="12">
                  <c:v>12671</c:v>
                </c:pt>
                <c:pt idx="13">
                  <c:v>13641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F70-4A6C-9440-3A068987ABF8}"/>
            </c:ext>
          </c:extLst>
        </c:ser>
        <c:ser>
          <c:idx val="8"/>
          <c:order val="8"/>
          <c:tx>
            <c:strRef>
              <c:f>Portabilidade!$A$10</c:f>
              <c:strCache>
                <c:ptCount val="1"/>
                <c:pt idx="0">
                  <c:v>033 - BANCO SANTANDER (BRASIL) S/A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Portabilidade!$B$10:$O$10</c:f>
              <c:numCache>
                <c:formatCode>#,##0</c:formatCode>
                <c:ptCount val="14"/>
                <c:pt idx="0">
                  <c:v>4341</c:v>
                </c:pt>
                <c:pt idx="1">
                  <c:v>5629</c:v>
                </c:pt>
                <c:pt idx="2">
                  <c:v>5848</c:v>
                </c:pt>
                <c:pt idx="3">
                  <c:v>10908</c:v>
                </c:pt>
                <c:pt idx="4">
                  <c:v>16203</c:v>
                </c:pt>
                <c:pt idx="5">
                  <c:v>13410</c:v>
                </c:pt>
                <c:pt idx="6">
                  <c:v>20926</c:v>
                </c:pt>
                <c:pt idx="7">
                  <c:v>24003</c:v>
                </c:pt>
                <c:pt idx="8">
                  <c:v>17986</c:v>
                </c:pt>
                <c:pt idx="9">
                  <c:v>18897</c:v>
                </c:pt>
                <c:pt idx="10">
                  <c:v>22184</c:v>
                </c:pt>
                <c:pt idx="11">
                  <c:v>18770</c:v>
                </c:pt>
                <c:pt idx="12">
                  <c:v>11753</c:v>
                </c:pt>
                <c:pt idx="13">
                  <c:v>11879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F70-4A6C-9440-3A068987ABF8}"/>
            </c:ext>
          </c:extLst>
        </c:ser>
        <c:ser>
          <c:idx val="9"/>
          <c:order val="9"/>
          <c:tx>
            <c:strRef>
              <c:f>Portabilidade!$A$11</c:f>
              <c:strCache>
                <c:ptCount val="1"/>
                <c:pt idx="0">
                  <c:v>389 - BANCO MERCANTIL DO BRASIL S/A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Portabilidade!$B$11:$O$11</c:f>
              <c:numCache>
                <c:formatCode>#,##0</c:formatCode>
                <c:ptCount val="14"/>
                <c:pt idx="0">
                  <c:v>323</c:v>
                </c:pt>
                <c:pt idx="1">
                  <c:v>211</c:v>
                </c:pt>
                <c:pt idx="2">
                  <c:v>92</c:v>
                </c:pt>
                <c:pt idx="3">
                  <c:v>4</c:v>
                </c:pt>
                <c:pt idx="4">
                  <c:v>173</c:v>
                </c:pt>
                <c:pt idx="5">
                  <c:v>283</c:v>
                </c:pt>
                <c:pt idx="6">
                  <c:v>197</c:v>
                </c:pt>
                <c:pt idx="7">
                  <c:v>284</c:v>
                </c:pt>
                <c:pt idx="8">
                  <c:v>541</c:v>
                </c:pt>
                <c:pt idx="9">
                  <c:v>730</c:v>
                </c:pt>
                <c:pt idx="10">
                  <c:v>1727</c:v>
                </c:pt>
                <c:pt idx="11">
                  <c:v>6250</c:v>
                </c:pt>
                <c:pt idx="12">
                  <c:v>11062</c:v>
                </c:pt>
                <c:pt idx="13">
                  <c:v>18683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F70-4A6C-9440-3A068987ABF8}"/>
            </c:ext>
          </c:extLst>
        </c:ser>
        <c:ser>
          <c:idx val="10"/>
          <c:order val="10"/>
          <c:tx>
            <c:strRef>
              <c:f>Portabilidade!$A$12</c:f>
              <c:strCache>
                <c:ptCount val="1"/>
                <c:pt idx="0">
                  <c:v>908 - PARATI - CREDITO, FINANCIAMENTO E INVESTIMENTO S.A.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Portabilidade!$B$12:$O$12</c:f>
              <c:numCache>
                <c:formatCode>#,##0</c:formatCode>
                <c:ptCount val="14"/>
                <c:pt idx="0">
                  <c:v>4559</c:v>
                </c:pt>
                <c:pt idx="1">
                  <c:v>2929</c:v>
                </c:pt>
                <c:pt idx="2">
                  <c:v>738</c:v>
                </c:pt>
                <c:pt idx="3">
                  <c:v>1064</c:v>
                </c:pt>
                <c:pt idx="4">
                  <c:v>1574</c:v>
                </c:pt>
                <c:pt idx="5">
                  <c:v>1642</c:v>
                </c:pt>
                <c:pt idx="6">
                  <c:v>1633</c:v>
                </c:pt>
                <c:pt idx="7">
                  <c:v>4701</c:v>
                </c:pt>
                <c:pt idx="8">
                  <c:v>4286</c:v>
                </c:pt>
                <c:pt idx="9">
                  <c:v>3235</c:v>
                </c:pt>
                <c:pt idx="10">
                  <c:v>2426</c:v>
                </c:pt>
                <c:pt idx="11">
                  <c:v>12354</c:v>
                </c:pt>
                <c:pt idx="12">
                  <c:v>8848</c:v>
                </c:pt>
                <c:pt idx="13">
                  <c:v>8142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F70-4A6C-9440-3A068987ABF8}"/>
            </c:ext>
          </c:extLst>
        </c:ser>
        <c:ser>
          <c:idx val="11"/>
          <c:order val="11"/>
          <c:tx>
            <c:strRef>
              <c:f>Portabilidade!$A$13</c:f>
              <c:strCache>
                <c:ptCount val="1"/>
                <c:pt idx="0">
                  <c:v>254 - PARANA BANCO S. A.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Portabilidade!$B$13:$O$13</c:f>
              <c:numCache>
                <c:formatCode>#,##0</c:formatCode>
                <c:ptCount val="14"/>
                <c:pt idx="0">
                  <c:v>2139</c:v>
                </c:pt>
                <c:pt idx="1">
                  <c:v>7428</c:v>
                </c:pt>
                <c:pt idx="2">
                  <c:v>11091</c:v>
                </c:pt>
                <c:pt idx="3">
                  <c:v>23765</c:v>
                </c:pt>
                <c:pt idx="4">
                  <c:v>24204</c:v>
                </c:pt>
                <c:pt idx="5">
                  <c:v>16410</c:v>
                </c:pt>
                <c:pt idx="6">
                  <c:v>19444</c:v>
                </c:pt>
                <c:pt idx="7">
                  <c:v>21175</c:v>
                </c:pt>
                <c:pt idx="8">
                  <c:v>16965</c:v>
                </c:pt>
                <c:pt idx="9">
                  <c:v>17156</c:v>
                </c:pt>
                <c:pt idx="10">
                  <c:v>16876</c:v>
                </c:pt>
                <c:pt idx="11">
                  <c:v>11519</c:v>
                </c:pt>
                <c:pt idx="12">
                  <c:v>7011</c:v>
                </c:pt>
                <c:pt idx="13">
                  <c:v>16663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8F70-4A6C-9440-3A068987ABF8}"/>
            </c:ext>
          </c:extLst>
        </c:ser>
        <c:ser>
          <c:idx val="12"/>
          <c:order val="12"/>
          <c:tx>
            <c:strRef>
              <c:f>Portabilidade!$A$14</c:f>
              <c:strCache>
                <c:ptCount val="1"/>
                <c:pt idx="0">
                  <c:v>069 - BANCO CREFISA S.A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Portabilidade!$B$14:$O$14</c:f>
              <c:numCache>
                <c:formatCode>#,##0</c:formatCode>
                <c:ptCount val="14"/>
                <c:pt idx="0">
                  <c:v>1696</c:v>
                </c:pt>
                <c:pt idx="1">
                  <c:v>4781</c:v>
                </c:pt>
                <c:pt idx="2">
                  <c:v>14298</c:v>
                </c:pt>
                <c:pt idx="3">
                  <c:v>21359</c:v>
                </c:pt>
                <c:pt idx="4">
                  <c:v>9909</c:v>
                </c:pt>
                <c:pt idx="5">
                  <c:v>10913</c:v>
                </c:pt>
                <c:pt idx="6">
                  <c:v>14952</c:v>
                </c:pt>
                <c:pt idx="7">
                  <c:v>18328</c:v>
                </c:pt>
                <c:pt idx="8">
                  <c:v>12427</c:v>
                </c:pt>
                <c:pt idx="9">
                  <c:v>10228</c:v>
                </c:pt>
                <c:pt idx="10">
                  <c:v>9244</c:v>
                </c:pt>
                <c:pt idx="11">
                  <c:v>8279</c:v>
                </c:pt>
                <c:pt idx="12">
                  <c:v>4997</c:v>
                </c:pt>
                <c:pt idx="13">
                  <c:v>6835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F70-4A6C-9440-3A068987ABF8}"/>
            </c:ext>
          </c:extLst>
        </c:ser>
        <c:ser>
          <c:idx val="13"/>
          <c:order val="13"/>
          <c:tx>
            <c:strRef>
              <c:f>Portabilidade!$A$15</c:f>
              <c:strCache>
                <c:ptCount val="1"/>
                <c:pt idx="0">
                  <c:v>623 - BANCO PAN S/A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Portabilidade!$B$15:$O$15</c:f>
              <c:numCache>
                <c:formatCode>#,##0</c:formatCode>
                <c:ptCount val="14"/>
                <c:pt idx="0">
                  <c:v>1329</c:v>
                </c:pt>
                <c:pt idx="1">
                  <c:v>2706</c:v>
                </c:pt>
                <c:pt idx="2">
                  <c:v>6529</c:v>
                </c:pt>
                <c:pt idx="3">
                  <c:v>350</c:v>
                </c:pt>
                <c:pt idx="4">
                  <c:v>2320</c:v>
                </c:pt>
                <c:pt idx="5">
                  <c:v>16847</c:v>
                </c:pt>
                <c:pt idx="6">
                  <c:v>30846</c:v>
                </c:pt>
                <c:pt idx="7">
                  <c:v>29875</c:v>
                </c:pt>
                <c:pt idx="8">
                  <c:v>16717</c:v>
                </c:pt>
                <c:pt idx="9">
                  <c:v>15926</c:v>
                </c:pt>
                <c:pt idx="10">
                  <c:v>6465</c:v>
                </c:pt>
                <c:pt idx="11">
                  <c:v>3844</c:v>
                </c:pt>
                <c:pt idx="12">
                  <c:v>4018</c:v>
                </c:pt>
                <c:pt idx="13">
                  <c:v>4783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8F70-4A6C-9440-3A068987ABF8}"/>
            </c:ext>
          </c:extLst>
        </c:ser>
        <c:ser>
          <c:idx val="14"/>
          <c:order val="14"/>
          <c:tx>
            <c:strRef>
              <c:f>Portabilidade!$A$16</c:f>
              <c:strCache>
                <c:ptCount val="1"/>
                <c:pt idx="0">
                  <c:v>329 - QI SOCIEDADE DE CREDITO S.A.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Portabilidade!$B$16:$O$16</c:f>
              <c:numCache>
                <c:formatCode>#,##0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18</c:v>
                </c:pt>
                <c:pt idx="7">
                  <c:v>7</c:v>
                </c:pt>
                <c:pt idx="8">
                  <c:v>154</c:v>
                </c:pt>
                <c:pt idx="9">
                  <c:v>364</c:v>
                </c:pt>
                <c:pt idx="10">
                  <c:v>430</c:v>
                </c:pt>
                <c:pt idx="11">
                  <c:v>721</c:v>
                </c:pt>
                <c:pt idx="12">
                  <c:v>3590</c:v>
                </c:pt>
                <c:pt idx="13">
                  <c:v>7666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8F70-4A6C-9440-3A068987ABF8}"/>
            </c:ext>
          </c:extLst>
        </c:ser>
        <c:ser>
          <c:idx val="15"/>
          <c:order val="15"/>
          <c:tx>
            <c:strRef>
              <c:f>Portabilidade!$A$17</c:f>
              <c:strCache>
                <c:ptCount val="1"/>
                <c:pt idx="0">
                  <c:v>341 - BANCO ITAU S/A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Portabilidade!$B$17:$O$17</c:f>
              <c:numCache>
                <c:formatCode>#,##0</c:formatCode>
                <c:ptCount val="14"/>
                <c:pt idx="0">
                  <c:v>6739</c:v>
                </c:pt>
                <c:pt idx="1">
                  <c:v>6950</c:v>
                </c:pt>
                <c:pt idx="2">
                  <c:v>6057</c:v>
                </c:pt>
                <c:pt idx="3">
                  <c:v>6219</c:v>
                </c:pt>
                <c:pt idx="4">
                  <c:v>4737</c:v>
                </c:pt>
                <c:pt idx="5">
                  <c:v>4342</c:v>
                </c:pt>
                <c:pt idx="6">
                  <c:v>5079</c:v>
                </c:pt>
                <c:pt idx="7">
                  <c:v>7497</c:v>
                </c:pt>
                <c:pt idx="8">
                  <c:v>6423</c:v>
                </c:pt>
                <c:pt idx="9">
                  <c:v>4615</c:v>
                </c:pt>
                <c:pt idx="10">
                  <c:v>3608</c:v>
                </c:pt>
                <c:pt idx="11">
                  <c:v>3578</c:v>
                </c:pt>
                <c:pt idx="12">
                  <c:v>2969</c:v>
                </c:pt>
                <c:pt idx="13">
                  <c:v>2825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8F70-4A6C-9440-3A068987ABF8}"/>
            </c:ext>
          </c:extLst>
        </c:ser>
        <c:ser>
          <c:idx val="16"/>
          <c:order val="16"/>
          <c:tx>
            <c:strRef>
              <c:f>Portabilidade!$A$18</c:f>
              <c:strCache>
                <c:ptCount val="1"/>
                <c:pt idx="0">
                  <c:v>041 - BANCO DO ESTADO DO RIO GRANDE DO SUL S/A</c:v>
                </c:pt>
              </c:strCache>
            </c:strRef>
          </c:tx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Portabilidade!$B$18:$O$18</c:f>
              <c:numCache>
                <c:formatCode>#,##0</c:formatCode>
                <c:ptCount val="14"/>
                <c:pt idx="0">
                  <c:v>716</c:v>
                </c:pt>
                <c:pt idx="1">
                  <c:v>573</c:v>
                </c:pt>
                <c:pt idx="2">
                  <c:v>1411</c:v>
                </c:pt>
                <c:pt idx="3">
                  <c:v>1943</c:v>
                </c:pt>
                <c:pt idx="4">
                  <c:v>895</c:v>
                </c:pt>
                <c:pt idx="5">
                  <c:v>1088</c:v>
                </c:pt>
                <c:pt idx="6">
                  <c:v>4871</c:v>
                </c:pt>
                <c:pt idx="7">
                  <c:v>35197</c:v>
                </c:pt>
                <c:pt idx="8">
                  <c:v>67260</c:v>
                </c:pt>
                <c:pt idx="9">
                  <c:v>38807</c:v>
                </c:pt>
                <c:pt idx="10">
                  <c:v>2159</c:v>
                </c:pt>
                <c:pt idx="11">
                  <c:v>2127</c:v>
                </c:pt>
                <c:pt idx="12">
                  <c:v>1575</c:v>
                </c:pt>
                <c:pt idx="13">
                  <c:v>1940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8F70-4A6C-9440-3A068987ABF8}"/>
            </c:ext>
          </c:extLst>
        </c:ser>
        <c:ser>
          <c:idx val="17"/>
          <c:order val="17"/>
          <c:tx>
            <c:strRef>
              <c:f>Portabilidade!$A$19</c:f>
              <c:strCache>
                <c:ptCount val="1"/>
                <c:pt idx="0">
                  <c:v>000 -Outras</c:v>
                </c:pt>
              </c:strCache>
            </c:strRef>
          </c:tx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Portabilidade!$B$19:$O$19</c:f>
              <c:numCache>
                <c:formatCode>#,##0</c:formatCode>
                <c:ptCount val="14"/>
                <c:pt idx="0">
                  <c:v>545</c:v>
                </c:pt>
                <c:pt idx="1">
                  <c:v>347</c:v>
                </c:pt>
                <c:pt idx="2">
                  <c:v>489</c:v>
                </c:pt>
                <c:pt idx="3">
                  <c:v>600</c:v>
                </c:pt>
                <c:pt idx="4">
                  <c:v>1694</c:v>
                </c:pt>
                <c:pt idx="5">
                  <c:v>693</c:v>
                </c:pt>
                <c:pt idx="6">
                  <c:v>656</c:v>
                </c:pt>
                <c:pt idx="7">
                  <c:v>1209</c:v>
                </c:pt>
                <c:pt idx="8">
                  <c:v>889</c:v>
                </c:pt>
                <c:pt idx="9">
                  <c:v>729</c:v>
                </c:pt>
                <c:pt idx="10">
                  <c:v>1615</c:v>
                </c:pt>
                <c:pt idx="11">
                  <c:v>1329</c:v>
                </c:pt>
                <c:pt idx="12">
                  <c:v>1167</c:v>
                </c:pt>
                <c:pt idx="13">
                  <c:v>1936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8F70-4A6C-9440-3A068987ABF8}"/>
            </c:ext>
          </c:extLst>
        </c:ser>
        <c:ser>
          <c:idx val="18"/>
          <c:order val="18"/>
          <c:tx>
            <c:strRef>
              <c:f>Portabilidade!$A$20</c:f>
              <c:strCache>
                <c:ptCount val="1"/>
                <c:pt idx="0">
                  <c:v>029 BANCO ITAU CONSIGNADO S.A.</c:v>
                </c:pt>
              </c:strCache>
            </c:strRef>
          </c:tx>
          <c:spPr>
            <a:solidFill>
              <a:schemeClr val="accent1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Portabilidade!$B$20:$O$20</c:f>
              <c:numCache>
                <c:formatCode>#,##0</c:formatCode>
                <c:ptCount val="14"/>
                <c:pt idx="0">
                  <c:v>751</c:v>
                </c:pt>
                <c:pt idx="1">
                  <c:v>641</c:v>
                </c:pt>
                <c:pt idx="2">
                  <c:v>607</c:v>
                </c:pt>
                <c:pt idx="3">
                  <c:v>1727</c:v>
                </c:pt>
                <c:pt idx="4">
                  <c:v>2603</c:v>
                </c:pt>
                <c:pt idx="5">
                  <c:v>1541</c:v>
                </c:pt>
                <c:pt idx="6">
                  <c:v>1535</c:v>
                </c:pt>
                <c:pt idx="7">
                  <c:v>1729</c:v>
                </c:pt>
                <c:pt idx="8">
                  <c:v>1412</c:v>
                </c:pt>
                <c:pt idx="9">
                  <c:v>997</c:v>
                </c:pt>
                <c:pt idx="10">
                  <c:v>776</c:v>
                </c:pt>
                <c:pt idx="11">
                  <c:v>700</c:v>
                </c:pt>
                <c:pt idx="12">
                  <c:v>474</c:v>
                </c:pt>
                <c:pt idx="13">
                  <c:v>698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8F70-4A6C-9440-3A068987ABF8}"/>
            </c:ext>
          </c:extLst>
        </c:ser>
        <c:ser>
          <c:idx val="19"/>
          <c:order val="19"/>
          <c:tx>
            <c:strRef>
              <c:f>Portabilidade!$A$21</c:f>
              <c:strCache>
                <c:ptCount val="1"/>
                <c:pt idx="0">
                  <c:v>903 - BANCO INTER S/A</c:v>
                </c:pt>
              </c:strCache>
            </c:strRef>
          </c:tx>
          <c:spPr>
            <a:solidFill>
              <a:schemeClr val="accent2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Portabilidade!$B$21:$O$21</c:f>
              <c:numCache>
                <c:formatCode>#,##0</c:formatCode>
                <c:ptCount val="14"/>
                <c:pt idx="0">
                  <c:v>297</c:v>
                </c:pt>
                <c:pt idx="1">
                  <c:v>350</c:v>
                </c:pt>
                <c:pt idx="2">
                  <c:v>629</c:v>
                </c:pt>
                <c:pt idx="3">
                  <c:v>708</c:v>
                </c:pt>
                <c:pt idx="4">
                  <c:v>978</c:v>
                </c:pt>
                <c:pt idx="5">
                  <c:v>1152</c:v>
                </c:pt>
                <c:pt idx="6">
                  <c:v>1058</c:v>
                </c:pt>
                <c:pt idx="7">
                  <c:v>1123</c:v>
                </c:pt>
                <c:pt idx="8">
                  <c:v>1210</c:v>
                </c:pt>
                <c:pt idx="9">
                  <c:v>1240</c:v>
                </c:pt>
                <c:pt idx="10">
                  <c:v>1237</c:v>
                </c:pt>
                <c:pt idx="11">
                  <c:v>1008</c:v>
                </c:pt>
                <c:pt idx="12">
                  <c:v>1162</c:v>
                </c:pt>
                <c:pt idx="13">
                  <c:v>948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8F70-4A6C-9440-3A068987ABF8}"/>
            </c:ext>
          </c:extLst>
        </c:ser>
        <c:ser>
          <c:idx val="20"/>
          <c:order val="20"/>
          <c:tx>
            <c:strRef>
              <c:f>Portabilidade!$A$22</c:f>
              <c:strCache>
                <c:ptCount val="1"/>
                <c:pt idx="0">
                  <c:v>748 - BANCO COOPERATIVO SICREDI S A	</c:v>
                </c:pt>
              </c:strCache>
            </c:strRef>
          </c:tx>
          <c:spPr>
            <a:solidFill>
              <a:schemeClr val="accent3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Portabilidade!$B$22:$O$22</c:f>
              <c:numCache>
                <c:formatCode>#,##0</c:formatCode>
                <c:ptCount val="14"/>
                <c:pt idx="0">
                  <c:v>497</c:v>
                </c:pt>
                <c:pt idx="1">
                  <c:v>307</c:v>
                </c:pt>
                <c:pt idx="2">
                  <c:v>558</c:v>
                </c:pt>
                <c:pt idx="3">
                  <c:v>216</c:v>
                </c:pt>
                <c:pt idx="4">
                  <c:v>324</c:v>
                </c:pt>
                <c:pt idx="5">
                  <c:v>382</c:v>
                </c:pt>
                <c:pt idx="6">
                  <c:v>408</c:v>
                </c:pt>
                <c:pt idx="7">
                  <c:v>411</c:v>
                </c:pt>
                <c:pt idx="8">
                  <c:v>541</c:v>
                </c:pt>
                <c:pt idx="9">
                  <c:v>650</c:v>
                </c:pt>
                <c:pt idx="10">
                  <c:v>385</c:v>
                </c:pt>
                <c:pt idx="11">
                  <c:v>512</c:v>
                </c:pt>
                <c:pt idx="12">
                  <c:v>500</c:v>
                </c:pt>
                <c:pt idx="13">
                  <c:v>498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8F70-4A6C-9440-3A068987ABF8}"/>
            </c:ext>
          </c:extLst>
        </c:ser>
        <c:ser>
          <c:idx val="21"/>
          <c:order val="21"/>
          <c:tx>
            <c:strRef>
              <c:f>Portabilidade!$A$23</c:f>
              <c:strCache>
                <c:ptCount val="1"/>
                <c:pt idx="0">
                  <c:v>394 - BANCO BRADESCO FINANCIAMENTOS S.A.</c:v>
                </c:pt>
              </c:strCache>
            </c:strRef>
          </c:tx>
          <c:spPr>
            <a:solidFill>
              <a:schemeClr val="accent4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Portabilidade!$B$23:$O$23</c:f>
              <c:numCache>
                <c:formatCode>#,##0</c:formatCode>
                <c:ptCount val="14"/>
                <c:pt idx="0">
                  <c:v>353</c:v>
                </c:pt>
                <c:pt idx="1">
                  <c:v>156</c:v>
                </c:pt>
                <c:pt idx="2">
                  <c:v>134</c:v>
                </c:pt>
                <c:pt idx="3">
                  <c:v>171</c:v>
                </c:pt>
                <c:pt idx="4">
                  <c:v>141</c:v>
                </c:pt>
                <c:pt idx="5">
                  <c:v>154</c:v>
                </c:pt>
                <c:pt idx="6">
                  <c:v>314</c:v>
                </c:pt>
                <c:pt idx="7">
                  <c:v>219</c:v>
                </c:pt>
                <c:pt idx="8">
                  <c:v>144</c:v>
                </c:pt>
                <c:pt idx="9">
                  <c:v>91</c:v>
                </c:pt>
                <c:pt idx="10">
                  <c:v>238</c:v>
                </c:pt>
                <c:pt idx="11">
                  <c:v>306</c:v>
                </c:pt>
                <c:pt idx="12">
                  <c:v>158</c:v>
                </c:pt>
                <c:pt idx="13">
                  <c:v>216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8F70-4A6C-9440-3A068987ABF8}"/>
            </c:ext>
          </c:extLst>
        </c:ser>
        <c:ser>
          <c:idx val="22"/>
          <c:order val="22"/>
          <c:tx>
            <c:strRef>
              <c:f>Portabilidade!$A$24</c:f>
              <c:strCache>
                <c:ptCount val="1"/>
                <c:pt idx="0">
                  <c:v>081 - BANCO SEGURO S.A</c:v>
                </c:pt>
              </c:strCache>
            </c:strRef>
          </c:tx>
          <c:spPr>
            <a:solidFill>
              <a:schemeClr val="accent5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Portabilidade!$B$24:$O$24</c:f>
              <c:numCache>
                <c:formatCode>#,##0</c:formatCode>
                <c:ptCount val="14"/>
                <c:pt idx="0">
                  <c:v>108</c:v>
                </c:pt>
                <c:pt idx="1">
                  <c:v>190</c:v>
                </c:pt>
                <c:pt idx="2">
                  <c:v>783</c:v>
                </c:pt>
                <c:pt idx="3">
                  <c:v>26</c:v>
                </c:pt>
                <c:pt idx="4">
                  <c:v>1783</c:v>
                </c:pt>
                <c:pt idx="5">
                  <c:v>1464</c:v>
                </c:pt>
                <c:pt idx="6">
                  <c:v>837</c:v>
                </c:pt>
                <c:pt idx="7">
                  <c:v>90</c:v>
                </c:pt>
                <c:pt idx="8">
                  <c:v>52</c:v>
                </c:pt>
                <c:pt idx="9">
                  <c:v>243</c:v>
                </c:pt>
                <c:pt idx="10">
                  <c:v>1040</c:v>
                </c:pt>
                <c:pt idx="11">
                  <c:v>898</c:v>
                </c:pt>
                <c:pt idx="12">
                  <c:v>557</c:v>
                </c:pt>
                <c:pt idx="13">
                  <c:v>2094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8F70-4A6C-9440-3A068987ABF8}"/>
            </c:ext>
          </c:extLst>
        </c:ser>
        <c:ser>
          <c:idx val="23"/>
          <c:order val="23"/>
          <c:tx>
            <c:strRef>
              <c:f>Portabilidade!$A$25</c:f>
              <c:strCache>
                <c:ptCount val="1"/>
                <c:pt idx="0">
                  <c:v>921 - CREDIARE S/A - CREDITO, FINANCIAMENTO E INVESTIMENTO</c:v>
                </c:pt>
              </c:strCache>
            </c:strRef>
          </c:tx>
          <c:spPr>
            <a:solidFill>
              <a:schemeClr val="accent6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Portabilidade!$B$25:$O$25</c:f>
              <c:numCache>
                <c:formatCode>#,##0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15848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8F70-4A6C-9440-3A068987ABF8}"/>
            </c:ext>
          </c:extLst>
        </c:ser>
        <c:ser>
          <c:idx val="24"/>
          <c:order val="24"/>
          <c:tx>
            <c:strRef>
              <c:f>Portabilidade!$A$26</c:f>
              <c:strCache>
                <c:ptCount val="1"/>
                <c:pt idx="0">
                  <c:v>934 - AGIBANK FINANCEIRA S/A CREDITO, FINANCIAMENTO E INVESTI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Portabilidade!$B$1:$O$1</c:f>
              <c:numCache>
                <c:formatCode>mmm\-yy</c:formatCode>
                <c:ptCount val="14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</c:numCache>
            </c:numRef>
          </c:cat>
          <c:val>
            <c:numRef>
              <c:f>Portabilidade!$B$26:$O$26</c:f>
              <c:numCache>
                <c:formatCode>#,##0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56129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8F70-4A6C-9440-3A068987AB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4155520"/>
        <c:axId val="826589008"/>
      </c:barChart>
      <c:dateAx>
        <c:axId val="824155520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589008"/>
        <c:crosses val="autoZero"/>
        <c:auto val="1"/>
        <c:lblOffset val="100"/>
        <c:baseTimeUnit val="months"/>
      </c:dateAx>
      <c:valAx>
        <c:axId val="826589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4155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5069468517693156E-2"/>
          <c:y val="0.65520722854952707"/>
          <c:w val="0.96986084286633978"/>
          <c:h val="0.341414524925438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1.5968023974094282E-2"/>
                  <c:y val="-0.1024533346982076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18F-4742-9C1C-6A354A2FEDB0}"/>
                </c:ext>
              </c:extLst>
            </c:dLbl>
            <c:dLbl>
              <c:idx val="1"/>
              <c:layout>
                <c:manualLayout>
                  <c:x val="4.8790742641513747E-17"/>
                  <c:y val="4.62962962962962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18F-4742-9C1C-6A354A2FEDB0}"/>
                </c:ext>
              </c:extLst>
            </c:dLbl>
            <c:dLbl>
              <c:idx val="2"/>
              <c:layout>
                <c:manualLayout>
                  <c:x val="1.5968063872255439E-2"/>
                  <c:y val="9.25925925925917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18F-4742-9C1C-6A354A2FEDB0}"/>
                </c:ext>
              </c:extLst>
            </c:dLbl>
            <c:dLbl>
              <c:idx val="3"/>
              <c:layout>
                <c:manualLayout>
                  <c:x val="1.596806387225548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18F-4742-9C1C-6A354A2FEDB0}"/>
                </c:ext>
              </c:extLst>
            </c:dLbl>
            <c:dLbl>
              <c:idx val="4"/>
              <c:layout>
                <c:manualLayout>
                  <c:x val="-5.3225831800964999E-3"/>
                  <c:y val="-6.01851851851852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4823685961410498E-2"/>
                      <c:h val="6.937518226888306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F18F-4742-9C1C-6A354A2FEDB0}"/>
                </c:ext>
              </c:extLst>
            </c:dLbl>
            <c:dLbl>
              <c:idx val="5"/>
              <c:layout>
                <c:manualLayout>
                  <c:x val="0"/>
                  <c:y val="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18F-4742-9C1C-6A354A2FEDB0}"/>
                </c:ext>
              </c:extLst>
            </c:dLbl>
            <c:dLbl>
              <c:idx val="6"/>
              <c:layout>
                <c:manualLayout>
                  <c:x val="1.5543412275416779E-2"/>
                  <c:y val="-1.61321731369567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18F-4742-9C1C-6A354A2FEDB0}"/>
                </c:ext>
              </c:extLst>
            </c:dLbl>
            <c:dLbl>
              <c:idx val="8"/>
              <c:layout>
                <c:manualLayout>
                  <c:x val="-7.1856287425149795E-2"/>
                  <c:y val="4.62962962962962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18F-4742-9C1C-6A354A2FEDB0}"/>
                </c:ext>
              </c:extLst>
            </c:dLbl>
            <c:dLbl>
              <c:idx val="9"/>
              <c:layout>
                <c:manualLayout>
                  <c:x val="1.5968063872255391E-2"/>
                  <c:y val="-6.94444444444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18F-4742-9C1C-6A354A2FEDB0}"/>
                </c:ext>
              </c:extLst>
            </c:dLbl>
            <c:dLbl>
              <c:idx val="10"/>
              <c:layout>
                <c:manualLayout>
                  <c:x val="4.2469975585259412E-4"/>
                  <c:y val="-7.46754791688076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18F-4742-9C1C-6A354A2FEDB0}"/>
                </c:ext>
              </c:extLst>
            </c:dLbl>
            <c:dLbl>
              <c:idx val="11"/>
              <c:layout>
                <c:manualLayout>
                  <c:x val="-6.7099567480766991E-3"/>
                  <c:y val="7.70618763847841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18F-4742-9C1C-6A354A2FEDB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2540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Portabilidade!$B$72:$P$72</c:f>
              <c:numCache>
                <c:formatCode>mmm\-yy</c:formatCode>
                <c:ptCount val="15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  <c:pt idx="14">
                  <c:v>45352</c:v>
                </c:pt>
              </c:numCache>
            </c:numRef>
          </c:cat>
          <c:val>
            <c:numRef>
              <c:f>Portabilidade!$B$73:$P$73</c:f>
              <c:numCache>
                <c:formatCode>#,##0</c:formatCode>
                <c:ptCount val="15"/>
                <c:pt idx="0">
                  <c:v>113646</c:v>
                </c:pt>
                <c:pt idx="1">
                  <c:v>106650</c:v>
                </c:pt>
                <c:pt idx="2">
                  <c:v>121362</c:v>
                </c:pt>
                <c:pt idx="3">
                  <c:v>161606</c:v>
                </c:pt>
                <c:pt idx="4">
                  <c:v>247762</c:v>
                </c:pt>
                <c:pt idx="5">
                  <c:v>233108</c:v>
                </c:pt>
                <c:pt idx="6">
                  <c:v>276419</c:v>
                </c:pt>
                <c:pt idx="7">
                  <c:v>425950</c:v>
                </c:pt>
                <c:pt idx="8">
                  <c:v>384642</c:v>
                </c:pt>
                <c:pt idx="9">
                  <c:v>382238</c:v>
                </c:pt>
                <c:pt idx="10">
                  <c:v>316820</c:v>
                </c:pt>
                <c:pt idx="11">
                  <c:v>316132</c:v>
                </c:pt>
                <c:pt idx="12">
                  <c:v>267824</c:v>
                </c:pt>
                <c:pt idx="13">
                  <c:v>328504</c:v>
                </c:pt>
                <c:pt idx="14">
                  <c:v>394086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F18F-4742-9C1C-6A354A2FED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66684784"/>
        <c:axId val="826892848"/>
      </c:lineChart>
      <c:dateAx>
        <c:axId val="76668478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892848"/>
        <c:crosses val="autoZero"/>
        <c:auto val="1"/>
        <c:lblOffset val="100"/>
        <c:baseTimeUnit val="months"/>
      </c:dateAx>
      <c:valAx>
        <c:axId val="826892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66684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Refin!$B$1</c:f>
              <c:strCache>
                <c:ptCount val="1"/>
                <c:pt idx="0">
                  <c:v>jan/23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Refin!$A$2:$A$20</c:f>
              <c:strCache>
                <c:ptCount val="19"/>
                <c:pt idx="0">
                  <c:v>121 - BANCO AGIBANK S.A.</c:v>
                </c:pt>
                <c:pt idx="1">
                  <c:v>237 - BANCO BRADESCO S/A</c:v>
                </c:pt>
                <c:pt idx="2">
                  <c:v>029 BANCO ITAU CONSIGNADO S.A.</c:v>
                </c:pt>
                <c:pt idx="3">
                  <c:v>341 - BANCO ITAU S/A</c:v>
                </c:pt>
                <c:pt idx="4">
                  <c:v>254 - PARANA BANCO S. A.</c:v>
                </c:pt>
                <c:pt idx="5">
                  <c:v>001 - BANCO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935 - FACTA FINANCEIRA S A</c:v>
                </c:pt>
                <c:pt idx="9">
                  <c:v>626 - BANCO C6 CONSIGNADO</c:v>
                </c:pt>
                <c:pt idx="10">
                  <c:v>389 - BANCO MERCANTIL DO BRASIL S/A</c:v>
                </c:pt>
                <c:pt idx="11">
                  <c:v>623 - BANCO PAN S/A</c:v>
                </c:pt>
                <c:pt idx="12">
                  <c:v>707 - BANCO DAYCOVAL S. A.</c:v>
                </c:pt>
                <c:pt idx="13">
                  <c:v>041 - BANCO DO ESTADO DO RIO GRANDE DO SUL S/A</c:v>
                </c:pt>
                <c:pt idx="14">
                  <c:v>422 - BANCO SAFRA S/A</c:v>
                </c:pt>
                <c:pt idx="15">
                  <c:v>925 - BRB - CREDITO, FINANCIAMENTO E INVESTIMENTO S.A.</c:v>
                </c:pt>
                <c:pt idx="16">
                  <c:v>908 - PARATI - CREDITO, FINANCIAMENTO E INVESTIMENTO S.A.</c:v>
                </c:pt>
                <c:pt idx="17">
                  <c:v>394 - BANCO BRADESCO FINANCIAMENTOS S.A.</c:v>
                </c:pt>
                <c:pt idx="18">
                  <c:v>000 - Outras</c:v>
                </c:pt>
              </c:strCache>
            </c:strRef>
          </c:cat>
          <c:val>
            <c:numRef>
              <c:f>Refin!$B$2:$B$20</c:f>
              <c:numCache>
                <c:formatCode>#,##0</c:formatCode>
                <c:ptCount val="19"/>
                <c:pt idx="0">
                  <c:v>18165</c:v>
                </c:pt>
                <c:pt idx="1">
                  <c:v>47933</c:v>
                </c:pt>
                <c:pt idx="2">
                  <c:v>25030</c:v>
                </c:pt>
                <c:pt idx="3">
                  <c:v>70670</c:v>
                </c:pt>
                <c:pt idx="4">
                  <c:v>76777</c:v>
                </c:pt>
                <c:pt idx="5">
                  <c:v>47846</c:v>
                </c:pt>
                <c:pt idx="6">
                  <c:v>23403</c:v>
                </c:pt>
                <c:pt idx="7">
                  <c:v>18165</c:v>
                </c:pt>
                <c:pt idx="8">
                  <c:v>1776</c:v>
                </c:pt>
                <c:pt idx="9">
                  <c:v>8432</c:v>
                </c:pt>
                <c:pt idx="10">
                  <c:v>23559</c:v>
                </c:pt>
                <c:pt idx="11">
                  <c:v>12069</c:v>
                </c:pt>
                <c:pt idx="12">
                  <c:v>5055</c:v>
                </c:pt>
                <c:pt idx="13">
                  <c:v>8724</c:v>
                </c:pt>
                <c:pt idx="14">
                  <c:v>1457</c:v>
                </c:pt>
                <c:pt idx="15">
                  <c:v>1208</c:v>
                </c:pt>
                <c:pt idx="16">
                  <c:v>125</c:v>
                </c:pt>
                <c:pt idx="17">
                  <c:v>4726</c:v>
                </c:pt>
                <c:pt idx="18">
                  <c:v>12453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0A-4F8A-BD2F-8A4E09EA004C}"/>
            </c:ext>
          </c:extLst>
        </c:ser>
        <c:ser>
          <c:idx val="1"/>
          <c:order val="1"/>
          <c:tx>
            <c:strRef>
              <c:f>Refin!$C$1</c:f>
              <c:strCache>
                <c:ptCount val="1"/>
                <c:pt idx="0">
                  <c:v>fev/23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Refin!$A$2:$A$20</c:f>
              <c:strCache>
                <c:ptCount val="19"/>
                <c:pt idx="0">
                  <c:v>121 - BANCO AGIBANK S.A.</c:v>
                </c:pt>
                <c:pt idx="1">
                  <c:v>237 - BANCO BRADESCO S/A</c:v>
                </c:pt>
                <c:pt idx="2">
                  <c:v>029 BANCO ITAU CONSIGNADO S.A.</c:v>
                </c:pt>
                <c:pt idx="3">
                  <c:v>341 - BANCO ITAU S/A</c:v>
                </c:pt>
                <c:pt idx="4">
                  <c:v>254 - PARANA BANCO S. A.</c:v>
                </c:pt>
                <c:pt idx="5">
                  <c:v>001 - BANCO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935 - FACTA FINANCEIRA S A</c:v>
                </c:pt>
                <c:pt idx="9">
                  <c:v>626 - BANCO C6 CONSIGNADO</c:v>
                </c:pt>
                <c:pt idx="10">
                  <c:v>389 - BANCO MERCANTIL DO BRASIL S/A</c:v>
                </c:pt>
                <c:pt idx="11">
                  <c:v>623 - BANCO PAN S/A</c:v>
                </c:pt>
                <c:pt idx="12">
                  <c:v>707 - BANCO DAYCOVAL S. A.</c:v>
                </c:pt>
                <c:pt idx="13">
                  <c:v>041 - BANCO DO ESTADO DO RIO GRANDE DO SUL S/A</c:v>
                </c:pt>
                <c:pt idx="14">
                  <c:v>422 - BANCO SAFRA S/A</c:v>
                </c:pt>
                <c:pt idx="15">
                  <c:v>925 - BRB - CREDITO, FINANCIAMENTO E INVESTIMENTO S.A.</c:v>
                </c:pt>
                <c:pt idx="16">
                  <c:v>908 - PARATI - CREDITO, FINANCIAMENTO E INVESTIMENTO S.A.</c:v>
                </c:pt>
                <c:pt idx="17">
                  <c:v>394 - BANCO BRADESCO FINANCIAMENTOS S.A.</c:v>
                </c:pt>
                <c:pt idx="18">
                  <c:v>000 - Outras</c:v>
                </c:pt>
              </c:strCache>
            </c:strRef>
          </c:cat>
          <c:val>
            <c:numRef>
              <c:f>Refin!$C$2:$C$20</c:f>
              <c:numCache>
                <c:formatCode>#,##0</c:formatCode>
                <c:ptCount val="19"/>
                <c:pt idx="0">
                  <c:v>56167</c:v>
                </c:pt>
                <c:pt idx="1">
                  <c:v>34881</c:v>
                </c:pt>
                <c:pt idx="2">
                  <c:v>16424</c:v>
                </c:pt>
                <c:pt idx="3">
                  <c:v>54191</c:v>
                </c:pt>
                <c:pt idx="4">
                  <c:v>83543</c:v>
                </c:pt>
                <c:pt idx="5">
                  <c:v>34211</c:v>
                </c:pt>
                <c:pt idx="6">
                  <c:v>22615</c:v>
                </c:pt>
                <c:pt idx="7">
                  <c:v>12888</c:v>
                </c:pt>
                <c:pt idx="8">
                  <c:v>2175</c:v>
                </c:pt>
                <c:pt idx="9">
                  <c:v>12215</c:v>
                </c:pt>
                <c:pt idx="10">
                  <c:v>19504</c:v>
                </c:pt>
                <c:pt idx="11">
                  <c:v>26153</c:v>
                </c:pt>
                <c:pt idx="12">
                  <c:v>9739</c:v>
                </c:pt>
                <c:pt idx="13">
                  <c:v>10171</c:v>
                </c:pt>
                <c:pt idx="14">
                  <c:v>1456</c:v>
                </c:pt>
                <c:pt idx="15">
                  <c:v>1688</c:v>
                </c:pt>
                <c:pt idx="16">
                  <c:v>0</c:v>
                </c:pt>
                <c:pt idx="17">
                  <c:v>3585</c:v>
                </c:pt>
                <c:pt idx="18">
                  <c:v>10875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0A-4F8A-BD2F-8A4E09EA004C}"/>
            </c:ext>
          </c:extLst>
        </c:ser>
        <c:ser>
          <c:idx val="2"/>
          <c:order val="2"/>
          <c:tx>
            <c:strRef>
              <c:f>Refin!$D$1</c:f>
              <c:strCache>
                <c:ptCount val="1"/>
                <c:pt idx="0">
                  <c:v>mar/23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Refin!$A$2:$A$20</c:f>
              <c:strCache>
                <c:ptCount val="19"/>
                <c:pt idx="0">
                  <c:v>121 - BANCO AGIBANK S.A.</c:v>
                </c:pt>
                <c:pt idx="1">
                  <c:v>237 - BANCO BRADESCO S/A</c:v>
                </c:pt>
                <c:pt idx="2">
                  <c:v>029 BANCO ITAU CONSIGNADO S.A.</c:v>
                </c:pt>
                <c:pt idx="3">
                  <c:v>341 - BANCO ITAU S/A</c:v>
                </c:pt>
                <c:pt idx="4">
                  <c:v>254 - PARANA BANCO S. A.</c:v>
                </c:pt>
                <c:pt idx="5">
                  <c:v>001 - BANCO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935 - FACTA FINANCEIRA S A</c:v>
                </c:pt>
                <c:pt idx="9">
                  <c:v>626 - BANCO C6 CONSIGNADO</c:v>
                </c:pt>
                <c:pt idx="10">
                  <c:v>389 - BANCO MERCANTIL DO BRASIL S/A</c:v>
                </c:pt>
                <c:pt idx="11">
                  <c:v>623 - BANCO PAN S/A</c:v>
                </c:pt>
                <c:pt idx="12">
                  <c:v>707 - BANCO DAYCOVAL S. A.</c:v>
                </c:pt>
                <c:pt idx="13">
                  <c:v>041 - BANCO DO ESTADO DO RIO GRANDE DO SUL S/A</c:v>
                </c:pt>
                <c:pt idx="14">
                  <c:v>422 - BANCO SAFRA S/A</c:v>
                </c:pt>
                <c:pt idx="15">
                  <c:v>925 - BRB - CREDITO, FINANCIAMENTO E INVESTIMENTO S.A.</c:v>
                </c:pt>
                <c:pt idx="16">
                  <c:v>908 - PARATI - CREDITO, FINANCIAMENTO E INVESTIMENTO S.A.</c:v>
                </c:pt>
                <c:pt idx="17">
                  <c:v>394 - BANCO BRADESCO FINANCIAMENTOS S.A.</c:v>
                </c:pt>
                <c:pt idx="18">
                  <c:v>000 - Outras</c:v>
                </c:pt>
              </c:strCache>
            </c:strRef>
          </c:cat>
          <c:val>
            <c:numRef>
              <c:f>Refin!$D$2:$D$20</c:f>
              <c:numCache>
                <c:formatCode>#,##0</c:formatCode>
                <c:ptCount val="19"/>
                <c:pt idx="0">
                  <c:v>33413</c:v>
                </c:pt>
                <c:pt idx="1">
                  <c:v>25842</c:v>
                </c:pt>
                <c:pt idx="2">
                  <c:v>9827</c:v>
                </c:pt>
                <c:pt idx="3">
                  <c:v>37359</c:v>
                </c:pt>
                <c:pt idx="4">
                  <c:v>48910</c:v>
                </c:pt>
                <c:pt idx="5">
                  <c:v>23000</c:v>
                </c:pt>
                <c:pt idx="6">
                  <c:v>17426</c:v>
                </c:pt>
                <c:pt idx="7">
                  <c:v>6786</c:v>
                </c:pt>
                <c:pt idx="8">
                  <c:v>3329</c:v>
                </c:pt>
                <c:pt idx="9">
                  <c:v>13414</c:v>
                </c:pt>
                <c:pt idx="10">
                  <c:v>11674</c:v>
                </c:pt>
                <c:pt idx="11">
                  <c:v>20312</c:v>
                </c:pt>
                <c:pt idx="12">
                  <c:v>11839</c:v>
                </c:pt>
                <c:pt idx="13">
                  <c:v>7231</c:v>
                </c:pt>
                <c:pt idx="14">
                  <c:v>794</c:v>
                </c:pt>
                <c:pt idx="15">
                  <c:v>3307</c:v>
                </c:pt>
                <c:pt idx="16">
                  <c:v>43</c:v>
                </c:pt>
                <c:pt idx="17">
                  <c:v>3862</c:v>
                </c:pt>
                <c:pt idx="18">
                  <c:v>10462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80A-4F8A-BD2F-8A4E09EA004C}"/>
            </c:ext>
          </c:extLst>
        </c:ser>
        <c:ser>
          <c:idx val="3"/>
          <c:order val="3"/>
          <c:tx>
            <c:strRef>
              <c:f>Refin!$E$1</c:f>
              <c:strCache>
                <c:ptCount val="1"/>
                <c:pt idx="0">
                  <c:v>abr/23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Refin!$A$2:$A$20</c:f>
              <c:strCache>
                <c:ptCount val="19"/>
                <c:pt idx="0">
                  <c:v>121 - BANCO AGIBANK S.A.</c:v>
                </c:pt>
                <c:pt idx="1">
                  <c:v>237 - BANCO BRADESCO S/A</c:v>
                </c:pt>
                <c:pt idx="2">
                  <c:v>029 BANCO ITAU CONSIGNADO S.A.</c:v>
                </c:pt>
                <c:pt idx="3">
                  <c:v>341 - BANCO ITAU S/A</c:v>
                </c:pt>
                <c:pt idx="4">
                  <c:v>254 - PARANA BANCO S. A.</c:v>
                </c:pt>
                <c:pt idx="5">
                  <c:v>001 - BANCO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935 - FACTA FINANCEIRA S A</c:v>
                </c:pt>
                <c:pt idx="9">
                  <c:v>626 - BANCO C6 CONSIGNADO</c:v>
                </c:pt>
                <c:pt idx="10">
                  <c:v>389 - BANCO MERCANTIL DO BRASIL S/A</c:v>
                </c:pt>
                <c:pt idx="11">
                  <c:v>623 - BANCO PAN S/A</c:v>
                </c:pt>
                <c:pt idx="12">
                  <c:v>707 - BANCO DAYCOVAL S. A.</c:v>
                </c:pt>
                <c:pt idx="13">
                  <c:v>041 - BANCO DO ESTADO DO RIO GRANDE DO SUL S/A</c:v>
                </c:pt>
                <c:pt idx="14">
                  <c:v>422 - BANCO SAFRA S/A</c:v>
                </c:pt>
                <c:pt idx="15">
                  <c:v>925 - BRB - CREDITO, FINANCIAMENTO E INVESTIMENTO S.A.</c:v>
                </c:pt>
                <c:pt idx="16">
                  <c:v>908 - PARATI - CREDITO, FINANCIAMENTO E INVESTIMENTO S.A.</c:v>
                </c:pt>
                <c:pt idx="17">
                  <c:v>394 - BANCO BRADESCO FINANCIAMENTOS S.A.</c:v>
                </c:pt>
                <c:pt idx="18">
                  <c:v>000 - Outras</c:v>
                </c:pt>
              </c:strCache>
            </c:strRef>
          </c:cat>
          <c:val>
            <c:numRef>
              <c:f>Refin!$E$2:$E$20</c:f>
              <c:numCache>
                <c:formatCode>#,##0</c:formatCode>
                <c:ptCount val="19"/>
                <c:pt idx="0">
                  <c:v>40588</c:v>
                </c:pt>
                <c:pt idx="1">
                  <c:v>61228</c:v>
                </c:pt>
                <c:pt idx="2">
                  <c:v>18762</c:v>
                </c:pt>
                <c:pt idx="3">
                  <c:v>34742</c:v>
                </c:pt>
                <c:pt idx="4">
                  <c:v>110625</c:v>
                </c:pt>
                <c:pt idx="5">
                  <c:v>32142</c:v>
                </c:pt>
                <c:pt idx="6">
                  <c:v>36775</c:v>
                </c:pt>
                <c:pt idx="7">
                  <c:v>13339</c:v>
                </c:pt>
                <c:pt idx="8">
                  <c:v>2787</c:v>
                </c:pt>
                <c:pt idx="9">
                  <c:v>23396</c:v>
                </c:pt>
                <c:pt idx="10">
                  <c:v>3429</c:v>
                </c:pt>
                <c:pt idx="11">
                  <c:v>17722</c:v>
                </c:pt>
                <c:pt idx="12">
                  <c:v>13394</c:v>
                </c:pt>
                <c:pt idx="13">
                  <c:v>5563</c:v>
                </c:pt>
                <c:pt idx="14">
                  <c:v>633</c:v>
                </c:pt>
                <c:pt idx="15">
                  <c:v>4833</c:v>
                </c:pt>
                <c:pt idx="16">
                  <c:v>19</c:v>
                </c:pt>
                <c:pt idx="17">
                  <c:v>6681</c:v>
                </c:pt>
                <c:pt idx="18">
                  <c:v>13253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80A-4F8A-BD2F-8A4E09EA004C}"/>
            </c:ext>
          </c:extLst>
        </c:ser>
        <c:ser>
          <c:idx val="4"/>
          <c:order val="4"/>
          <c:tx>
            <c:strRef>
              <c:f>Refin!$F$1</c:f>
              <c:strCache>
                <c:ptCount val="1"/>
                <c:pt idx="0">
                  <c:v>mai/23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Refin!$A$2:$A$20</c:f>
              <c:strCache>
                <c:ptCount val="19"/>
                <c:pt idx="0">
                  <c:v>121 - BANCO AGIBANK S.A.</c:v>
                </c:pt>
                <c:pt idx="1">
                  <c:v>237 - BANCO BRADESCO S/A</c:v>
                </c:pt>
                <c:pt idx="2">
                  <c:v>029 BANCO ITAU CONSIGNADO S.A.</c:v>
                </c:pt>
                <c:pt idx="3">
                  <c:v>341 - BANCO ITAU S/A</c:v>
                </c:pt>
                <c:pt idx="4">
                  <c:v>254 - PARANA BANCO S. A.</c:v>
                </c:pt>
                <c:pt idx="5">
                  <c:v>001 - BANCO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935 - FACTA FINANCEIRA S A</c:v>
                </c:pt>
                <c:pt idx="9">
                  <c:v>626 - BANCO C6 CONSIGNADO</c:v>
                </c:pt>
                <c:pt idx="10">
                  <c:v>389 - BANCO MERCANTIL DO BRASIL S/A</c:v>
                </c:pt>
                <c:pt idx="11">
                  <c:v>623 - BANCO PAN S/A</c:v>
                </c:pt>
                <c:pt idx="12">
                  <c:v>707 - BANCO DAYCOVAL S. A.</c:v>
                </c:pt>
                <c:pt idx="13">
                  <c:v>041 - BANCO DO ESTADO DO RIO GRANDE DO SUL S/A</c:v>
                </c:pt>
                <c:pt idx="14">
                  <c:v>422 - BANCO SAFRA S/A</c:v>
                </c:pt>
                <c:pt idx="15">
                  <c:v>925 - BRB - CREDITO, FINANCIAMENTO E INVESTIMENTO S.A.</c:v>
                </c:pt>
                <c:pt idx="16">
                  <c:v>908 - PARATI - CREDITO, FINANCIAMENTO E INVESTIMENTO S.A.</c:v>
                </c:pt>
                <c:pt idx="17">
                  <c:v>394 - BANCO BRADESCO FINANCIAMENTOS S.A.</c:v>
                </c:pt>
                <c:pt idx="18">
                  <c:v>000 - Outras</c:v>
                </c:pt>
              </c:strCache>
            </c:strRef>
          </c:cat>
          <c:val>
            <c:numRef>
              <c:f>Refin!$F$2:$F$20</c:f>
              <c:numCache>
                <c:formatCode>#,##0</c:formatCode>
                <c:ptCount val="19"/>
                <c:pt idx="0">
                  <c:v>90234</c:v>
                </c:pt>
                <c:pt idx="1">
                  <c:v>54776</c:v>
                </c:pt>
                <c:pt idx="2">
                  <c:v>49594</c:v>
                </c:pt>
                <c:pt idx="3">
                  <c:v>62253</c:v>
                </c:pt>
                <c:pt idx="4">
                  <c:v>113502</c:v>
                </c:pt>
                <c:pt idx="5">
                  <c:v>31539</c:v>
                </c:pt>
                <c:pt idx="6">
                  <c:v>57255</c:v>
                </c:pt>
                <c:pt idx="7">
                  <c:v>11879</c:v>
                </c:pt>
                <c:pt idx="8">
                  <c:v>13619</c:v>
                </c:pt>
                <c:pt idx="9">
                  <c:v>52117</c:v>
                </c:pt>
                <c:pt idx="10">
                  <c:v>9232</c:v>
                </c:pt>
                <c:pt idx="11">
                  <c:v>20124</c:v>
                </c:pt>
                <c:pt idx="12">
                  <c:v>34775</c:v>
                </c:pt>
                <c:pt idx="13">
                  <c:v>6129</c:v>
                </c:pt>
                <c:pt idx="14">
                  <c:v>563</c:v>
                </c:pt>
                <c:pt idx="15">
                  <c:v>4733</c:v>
                </c:pt>
                <c:pt idx="16">
                  <c:v>108</c:v>
                </c:pt>
                <c:pt idx="17">
                  <c:v>7059</c:v>
                </c:pt>
                <c:pt idx="18">
                  <c:v>10229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80A-4F8A-BD2F-8A4E09EA004C}"/>
            </c:ext>
          </c:extLst>
        </c:ser>
        <c:ser>
          <c:idx val="5"/>
          <c:order val="5"/>
          <c:tx>
            <c:strRef>
              <c:f>Refin!$G$1</c:f>
              <c:strCache>
                <c:ptCount val="1"/>
                <c:pt idx="0">
                  <c:v>jun/23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Refin!$A$2:$A$20</c:f>
              <c:strCache>
                <c:ptCount val="19"/>
                <c:pt idx="0">
                  <c:v>121 - BANCO AGIBANK S.A.</c:v>
                </c:pt>
                <c:pt idx="1">
                  <c:v>237 - BANCO BRADESCO S/A</c:v>
                </c:pt>
                <c:pt idx="2">
                  <c:v>029 BANCO ITAU CONSIGNADO S.A.</c:v>
                </c:pt>
                <c:pt idx="3">
                  <c:v>341 - BANCO ITAU S/A</c:v>
                </c:pt>
                <c:pt idx="4">
                  <c:v>254 - PARANA BANCO S. A.</c:v>
                </c:pt>
                <c:pt idx="5">
                  <c:v>001 - BANCO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935 - FACTA FINANCEIRA S A</c:v>
                </c:pt>
                <c:pt idx="9">
                  <c:v>626 - BANCO C6 CONSIGNADO</c:v>
                </c:pt>
                <c:pt idx="10">
                  <c:v>389 - BANCO MERCANTIL DO BRASIL S/A</c:v>
                </c:pt>
                <c:pt idx="11">
                  <c:v>623 - BANCO PAN S/A</c:v>
                </c:pt>
                <c:pt idx="12">
                  <c:v>707 - BANCO DAYCOVAL S. A.</c:v>
                </c:pt>
                <c:pt idx="13">
                  <c:v>041 - BANCO DO ESTADO DO RIO GRANDE DO SUL S/A</c:v>
                </c:pt>
                <c:pt idx="14">
                  <c:v>422 - BANCO SAFRA S/A</c:v>
                </c:pt>
                <c:pt idx="15">
                  <c:v>925 - BRB - CREDITO, FINANCIAMENTO E INVESTIMENTO S.A.</c:v>
                </c:pt>
                <c:pt idx="16">
                  <c:v>908 - PARATI - CREDITO, FINANCIAMENTO E INVESTIMENTO S.A.</c:v>
                </c:pt>
                <c:pt idx="17">
                  <c:v>394 - BANCO BRADESCO FINANCIAMENTOS S.A.</c:v>
                </c:pt>
                <c:pt idx="18">
                  <c:v>000 - Outras</c:v>
                </c:pt>
              </c:strCache>
            </c:strRef>
          </c:cat>
          <c:val>
            <c:numRef>
              <c:f>Refin!$G$2:$G$20</c:f>
              <c:numCache>
                <c:formatCode>#,##0</c:formatCode>
                <c:ptCount val="19"/>
                <c:pt idx="0">
                  <c:v>72512</c:v>
                </c:pt>
                <c:pt idx="1">
                  <c:v>40839</c:v>
                </c:pt>
                <c:pt idx="2">
                  <c:v>32010</c:v>
                </c:pt>
                <c:pt idx="3">
                  <c:v>71908</c:v>
                </c:pt>
                <c:pt idx="4">
                  <c:v>85658</c:v>
                </c:pt>
                <c:pt idx="5">
                  <c:v>26207</c:v>
                </c:pt>
                <c:pt idx="6">
                  <c:v>44361</c:v>
                </c:pt>
                <c:pt idx="7">
                  <c:v>20393</c:v>
                </c:pt>
                <c:pt idx="8">
                  <c:v>16996</c:v>
                </c:pt>
                <c:pt idx="9">
                  <c:v>43384</c:v>
                </c:pt>
                <c:pt idx="10">
                  <c:v>10121</c:v>
                </c:pt>
                <c:pt idx="11">
                  <c:v>23690</c:v>
                </c:pt>
                <c:pt idx="12">
                  <c:v>34443</c:v>
                </c:pt>
                <c:pt idx="13">
                  <c:v>10700</c:v>
                </c:pt>
                <c:pt idx="14">
                  <c:v>689</c:v>
                </c:pt>
                <c:pt idx="15">
                  <c:v>3266</c:v>
                </c:pt>
                <c:pt idx="16">
                  <c:v>96</c:v>
                </c:pt>
                <c:pt idx="17">
                  <c:v>6306</c:v>
                </c:pt>
                <c:pt idx="18">
                  <c:v>8844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80A-4F8A-BD2F-8A4E09EA004C}"/>
            </c:ext>
          </c:extLst>
        </c:ser>
        <c:ser>
          <c:idx val="6"/>
          <c:order val="6"/>
          <c:tx>
            <c:strRef>
              <c:f>Refin!$H$1</c:f>
              <c:strCache>
                <c:ptCount val="1"/>
                <c:pt idx="0">
                  <c:v>jul/23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Refin!$A$2:$A$20</c:f>
              <c:strCache>
                <c:ptCount val="19"/>
                <c:pt idx="0">
                  <c:v>121 - BANCO AGIBANK S.A.</c:v>
                </c:pt>
                <c:pt idx="1">
                  <c:v>237 - BANCO BRADESCO S/A</c:v>
                </c:pt>
                <c:pt idx="2">
                  <c:v>029 BANCO ITAU CONSIGNADO S.A.</c:v>
                </c:pt>
                <c:pt idx="3">
                  <c:v>341 - BANCO ITAU S/A</c:v>
                </c:pt>
                <c:pt idx="4">
                  <c:v>254 - PARANA BANCO S. A.</c:v>
                </c:pt>
                <c:pt idx="5">
                  <c:v>001 - BANCO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935 - FACTA FINANCEIRA S A</c:v>
                </c:pt>
                <c:pt idx="9">
                  <c:v>626 - BANCO C6 CONSIGNADO</c:v>
                </c:pt>
                <c:pt idx="10">
                  <c:v>389 - BANCO MERCANTIL DO BRASIL S/A</c:v>
                </c:pt>
                <c:pt idx="11">
                  <c:v>623 - BANCO PAN S/A</c:v>
                </c:pt>
                <c:pt idx="12">
                  <c:v>707 - BANCO DAYCOVAL S. A.</c:v>
                </c:pt>
                <c:pt idx="13">
                  <c:v>041 - BANCO DO ESTADO DO RIO GRANDE DO SUL S/A</c:v>
                </c:pt>
                <c:pt idx="14">
                  <c:v>422 - BANCO SAFRA S/A</c:v>
                </c:pt>
                <c:pt idx="15">
                  <c:v>925 - BRB - CREDITO, FINANCIAMENTO E INVESTIMENTO S.A.</c:v>
                </c:pt>
                <c:pt idx="16">
                  <c:v>908 - PARATI - CREDITO, FINANCIAMENTO E INVESTIMENTO S.A.</c:v>
                </c:pt>
                <c:pt idx="17">
                  <c:v>394 - BANCO BRADESCO FINANCIAMENTOS S.A.</c:v>
                </c:pt>
                <c:pt idx="18">
                  <c:v>000 - Outras</c:v>
                </c:pt>
              </c:strCache>
            </c:strRef>
          </c:cat>
          <c:val>
            <c:numRef>
              <c:f>Refin!$H$2:$H$20</c:f>
              <c:numCache>
                <c:formatCode>#,##0</c:formatCode>
                <c:ptCount val="19"/>
                <c:pt idx="0">
                  <c:v>63889</c:v>
                </c:pt>
                <c:pt idx="1">
                  <c:v>46156</c:v>
                </c:pt>
                <c:pt idx="2">
                  <c:v>36889</c:v>
                </c:pt>
                <c:pt idx="3">
                  <c:v>52923</c:v>
                </c:pt>
                <c:pt idx="4">
                  <c:v>96182</c:v>
                </c:pt>
                <c:pt idx="5">
                  <c:v>27659</c:v>
                </c:pt>
                <c:pt idx="6">
                  <c:v>62230</c:v>
                </c:pt>
                <c:pt idx="7">
                  <c:v>14089</c:v>
                </c:pt>
                <c:pt idx="8">
                  <c:v>19358</c:v>
                </c:pt>
                <c:pt idx="9">
                  <c:v>42902</c:v>
                </c:pt>
                <c:pt idx="10">
                  <c:v>9458</c:v>
                </c:pt>
                <c:pt idx="11">
                  <c:v>26753</c:v>
                </c:pt>
                <c:pt idx="12">
                  <c:v>38858</c:v>
                </c:pt>
                <c:pt idx="13">
                  <c:v>9908</c:v>
                </c:pt>
                <c:pt idx="14">
                  <c:v>765</c:v>
                </c:pt>
                <c:pt idx="15">
                  <c:v>3593</c:v>
                </c:pt>
                <c:pt idx="16">
                  <c:v>64</c:v>
                </c:pt>
                <c:pt idx="17">
                  <c:v>6556</c:v>
                </c:pt>
                <c:pt idx="18">
                  <c:v>13870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80A-4F8A-BD2F-8A4E09EA004C}"/>
            </c:ext>
          </c:extLst>
        </c:ser>
        <c:ser>
          <c:idx val="7"/>
          <c:order val="7"/>
          <c:tx>
            <c:strRef>
              <c:f>Refin!$I$1</c:f>
              <c:strCache>
                <c:ptCount val="1"/>
                <c:pt idx="0">
                  <c:v>ago/23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Refin!$A$2:$A$20</c:f>
              <c:strCache>
                <c:ptCount val="19"/>
                <c:pt idx="0">
                  <c:v>121 - BANCO AGIBANK S.A.</c:v>
                </c:pt>
                <c:pt idx="1">
                  <c:v>237 - BANCO BRADESCO S/A</c:v>
                </c:pt>
                <c:pt idx="2">
                  <c:v>029 BANCO ITAU CONSIGNADO S.A.</c:v>
                </c:pt>
                <c:pt idx="3">
                  <c:v>341 - BANCO ITAU S/A</c:v>
                </c:pt>
                <c:pt idx="4">
                  <c:v>254 - PARANA BANCO S. A.</c:v>
                </c:pt>
                <c:pt idx="5">
                  <c:v>001 - BANCO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935 - FACTA FINANCEIRA S A</c:v>
                </c:pt>
                <c:pt idx="9">
                  <c:v>626 - BANCO C6 CONSIGNADO</c:v>
                </c:pt>
                <c:pt idx="10">
                  <c:v>389 - BANCO MERCANTIL DO BRASIL S/A</c:v>
                </c:pt>
                <c:pt idx="11">
                  <c:v>623 - BANCO PAN S/A</c:v>
                </c:pt>
                <c:pt idx="12">
                  <c:v>707 - BANCO DAYCOVAL S. A.</c:v>
                </c:pt>
                <c:pt idx="13">
                  <c:v>041 - BANCO DO ESTADO DO RIO GRANDE DO SUL S/A</c:v>
                </c:pt>
                <c:pt idx="14">
                  <c:v>422 - BANCO SAFRA S/A</c:v>
                </c:pt>
                <c:pt idx="15">
                  <c:v>925 - BRB - CREDITO, FINANCIAMENTO E INVESTIMENTO S.A.</c:v>
                </c:pt>
                <c:pt idx="16">
                  <c:v>908 - PARATI - CREDITO, FINANCIAMENTO E INVESTIMENTO S.A.</c:v>
                </c:pt>
                <c:pt idx="17">
                  <c:v>394 - BANCO BRADESCO FINANCIAMENTOS S.A.</c:v>
                </c:pt>
                <c:pt idx="18">
                  <c:v>000 - Outras</c:v>
                </c:pt>
              </c:strCache>
            </c:strRef>
          </c:cat>
          <c:val>
            <c:numRef>
              <c:f>Refin!$I$2:$I$20</c:f>
              <c:numCache>
                <c:formatCode>#,##0</c:formatCode>
                <c:ptCount val="19"/>
                <c:pt idx="0">
                  <c:v>79422</c:v>
                </c:pt>
                <c:pt idx="1">
                  <c:v>70922</c:v>
                </c:pt>
                <c:pt idx="2">
                  <c:v>42570</c:v>
                </c:pt>
                <c:pt idx="3">
                  <c:v>66833</c:v>
                </c:pt>
                <c:pt idx="4">
                  <c:v>126437</c:v>
                </c:pt>
                <c:pt idx="5">
                  <c:v>38845</c:v>
                </c:pt>
                <c:pt idx="6">
                  <c:v>74113</c:v>
                </c:pt>
                <c:pt idx="7">
                  <c:v>33879</c:v>
                </c:pt>
                <c:pt idx="8">
                  <c:v>4</c:v>
                </c:pt>
                <c:pt idx="9">
                  <c:v>47852</c:v>
                </c:pt>
                <c:pt idx="10">
                  <c:v>23531</c:v>
                </c:pt>
                <c:pt idx="11">
                  <c:v>35480</c:v>
                </c:pt>
                <c:pt idx="12">
                  <c:v>54963</c:v>
                </c:pt>
                <c:pt idx="13">
                  <c:v>35579</c:v>
                </c:pt>
                <c:pt idx="14">
                  <c:v>2513</c:v>
                </c:pt>
                <c:pt idx="15">
                  <c:v>11</c:v>
                </c:pt>
                <c:pt idx="16">
                  <c:v>59</c:v>
                </c:pt>
                <c:pt idx="17">
                  <c:v>6230</c:v>
                </c:pt>
                <c:pt idx="18">
                  <c:v>85412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80A-4F8A-BD2F-8A4E09EA004C}"/>
            </c:ext>
          </c:extLst>
        </c:ser>
        <c:ser>
          <c:idx val="8"/>
          <c:order val="8"/>
          <c:tx>
            <c:strRef>
              <c:f>Refin!$J$1</c:f>
              <c:strCache>
                <c:ptCount val="1"/>
                <c:pt idx="0">
                  <c:v>set/23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Refin!$A$2:$A$20</c:f>
              <c:strCache>
                <c:ptCount val="19"/>
                <c:pt idx="0">
                  <c:v>121 - BANCO AGIBANK S.A.</c:v>
                </c:pt>
                <c:pt idx="1">
                  <c:v>237 - BANCO BRADESCO S/A</c:v>
                </c:pt>
                <c:pt idx="2">
                  <c:v>029 BANCO ITAU CONSIGNADO S.A.</c:v>
                </c:pt>
                <c:pt idx="3">
                  <c:v>341 - BANCO ITAU S/A</c:v>
                </c:pt>
                <c:pt idx="4">
                  <c:v>254 - PARANA BANCO S. A.</c:v>
                </c:pt>
                <c:pt idx="5">
                  <c:v>001 - BANCO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935 - FACTA FINANCEIRA S A</c:v>
                </c:pt>
                <c:pt idx="9">
                  <c:v>626 - BANCO C6 CONSIGNADO</c:v>
                </c:pt>
                <c:pt idx="10">
                  <c:v>389 - BANCO MERCANTIL DO BRASIL S/A</c:v>
                </c:pt>
                <c:pt idx="11">
                  <c:v>623 - BANCO PAN S/A</c:v>
                </c:pt>
                <c:pt idx="12">
                  <c:v>707 - BANCO DAYCOVAL S. A.</c:v>
                </c:pt>
                <c:pt idx="13">
                  <c:v>041 - BANCO DO ESTADO DO RIO GRANDE DO SUL S/A</c:v>
                </c:pt>
                <c:pt idx="14">
                  <c:v>422 - BANCO SAFRA S/A</c:v>
                </c:pt>
                <c:pt idx="15">
                  <c:v>925 - BRB - CREDITO, FINANCIAMENTO E INVESTIMENTO S.A.</c:v>
                </c:pt>
                <c:pt idx="16">
                  <c:v>908 - PARATI - CREDITO, FINANCIAMENTO E INVESTIMENTO S.A.</c:v>
                </c:pt>
                <c:pt idx="17">
                  <c:v>394 - BANCO BRADESCO FINANCIAMENTOS S.A.</c:v>
                </c:pt>
                <c:pt idx="18">
                  <c:v>000 - Outras</c:v>
                </c:pt>
              </c:strCache>
            </c:strRef>
          </c:cat>
          <c:val>
            <c:numRef>
              <c:f>Refin!$J$2:$J$20</c:f>
              <c:numCache>
                <c:formatCode>#,##0</c:formatCode>
                <c:ptCount val="19"/>
                <c:pt idx="0">
                  <c:v>75337</c:v>
                </c:pt>
                <c:pt idx="1">
                  <c:v>70436</c:v>
                </c:pt>
                <c:pt idx="2">
                  <c:v>35655</c:v>
                </c:pt>
                <c:pt idx="3">
                  <c:v>66650</c:v>
                </c:pt>
                <c:pt idx="4">
                  <c:v>91964</c:v>
                </c:pt>
                <c:pt idx="5">
                  <c:v>36564</c:v>
                </c:pt>
                <c:pt idx="6">
                  <c:v>55276</c:v>
                </c:pt>
                <c:pt idx="7">
                  <c:v>35958</c:v>
                </c:pt>
                <c:pt idx="8">
                  <c:v>36075</c:v>
                </c:pt>
                <c:pt idx="9">
                  <c:v>38659</c:v>
                </c:pt>
                <c:pt idx="10">
                  <c:v>22454</c:v>
                </c:pt>
                <c:pt idx="11">
                  <c:v>29307</c:v>
                </c:pt>
                <c:pt idx="12">
                  <c:v>43998</c:v>
                </c:pt>
                <c:pt idx="13">
                  <c:v>66111</c:v>
                </c:pt>
                <c:pt idx="14">
                  <c:v>5454</c:v>
                </c:pt>
                <c:pt idx="15">
                  <c:v>12721</c:v>
                </c:pt>
                <c:pt idx="16">
                  <c:v>3481</c:v>
                </c:pt>
                <c:pt idx="17">
                  <c:v>4119</c:v>
                </c:pt>
                <c:pt idx="18">
                  <c:v>13137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80A-4F8A-BD2F-8A4E09EA004C}"/>
            </c:ext>
          </c:extLst>
        </c:ser>
        <c:ser>
          <c:idx val="9"/>
          <c:order val="9"/>
          <c:tx>
            <c:strRef>
              <c:f>Refin!$K$1</c:f>
              <c:strCache>
                <c:ptCount val="1"/>
                <c:pt idx="0">
                  <c:v>out/23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Refin!$A$2:$A$20</c:f>
              <c:strCache>
                <c:ptCount val="19"/>
                <c:pt idx="0">
                  <c:v>121 - BANCO AGIBANK S.A.</c:v>
                </c:pt>
                <c:pt idx="1">
                  <c:v>237 - BANCO BRADESCO S/A</c:v>
                </c:pt>
                <c:pt idx="2">
                  <c:v>029 BANCO ITAU CONSIGNADO S.A.</c:v>
                </c:pt>
                <c:pt idx="3">
                  <c:v>341 - BANCO ITAU S/A</c:v>
                </c:pt>
                <c:pt idx="4">
                  <c:v>254 - PARANA BANCO S. A.</c:v>
                </c:pt>
                <c:pt idx="5">
                  <c:v>001 - BANCO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935 - FACTA FINANCEIRA S A</c:v>
                </c:pt>
                <c:pt idx="9">
                  <c:v>626 - BANCO C6 CONSIGNADO</c:v>
                </c:pt>
                <c:pt idx="10">
                  <c:v>389 - BANCO MERCANTIL DO BRASIL S/A</c:v>
                </c:pt>
                <c:pt idx="11">
                  <c:v>623 - BANCO PAN S/A</c:v>
                </c:pt>
                <c:pt idx="12">
                  <c:v>707 - BANCO DAYCOVAL S. A.</c:v>
                </c:pt>
                <c:pt idx="13">
                  <c:v>041 - BANCO DO ESTADO DO RIO GRANDE DO SUL S/A</c:v>
                </c:pt>
                <c:pt idx="14">
                  <c:v>422 - BANCO SAFRA S/A</c:v>
                </c:pt>
                <c:pt idx="15">
                  <c:v>925 - BRB - CREDITO, FINANCIAMENTO E INVESTIMENTO S.A.</c:v>
                </c:pt>
                <c:pt idx="16">
                  <c:v>908 - PARATI - CREDITO, FINANCIAMENTO E INVESTIMENTO S.A.</c:v>
                </c:pt>
                <c:pt idx="17">
                  <c:v>394 - BANCO BRADESCO FINANCIAMENTOS S.A.</c:v>
                </c:pt>
                <c:pt idx="18">
                  <c:v>000 - Outras</c:v>
                </c:pt>
              </c:strCache>
            </c:strRef>
          </c:cat>
          <c:val>
            <c:numRef>
              <c:f>Refin!$K$2:$K$20</c:f>
              <c:numCache>
                <c:formatCode>#,##0</c:formatCode>
                <c:ptCount val="19"/>
                <c:pt idx="0">
                  <c:v>88928</c:v>
                </c:pt>
                <c:pt idx="1">
                  <c:v>84096</c:v>
                </c:pt>
                <c:pt idx="2">
                  <c:v>47200</c:v>
                </c:pt>
                <c:pt idx="3">
                  <c:v>67673</c:v>
                </c:pt>
                <c:pt idx="4">
                  <c:v>119363</c:v>
                </c:pt>
                <c:pt idx="5">
                  <c:v>39900</c:v>
                </c:pt>
                <c:pt idx="6">
                  <c:v>52880</c:v>
                </c:pt>
                <c:pt idx="7">
                  <c:v>50917</c:v>
                </c:pt>
                <c:pt idx="8">
                  <c:v>43886</c:v>
                </c:pt>
                <c:pt idx="9">
                  <c:v>41758</c:v>
                </c:pt>
                <c:pt idx="10">
                  <c:v>23445</c:v>
                </c:pt>
                <c:pt idx="11">
                  <c:v>30604</c:v>
                </c:pt>
                <c:pt idx="12">
                  <c:v>38563</c:v>
                </c:pt>
                <c:pt idx="13">
                  <c:v>61133</c:v>
                </c:pt>
                <c:pt idx="14">
                  <c:v>8945</c:v>
                </c:pt>
                <c:pt idx="15">
                  <c:v>17389</c:v>
                </c:pt>
                <c:pt idx="16">
                  <c:v>3374</c:v>
                </c:pt>
                <c:pt idx="17">
                  <c:v>3471</c:v>
                </c:pt>
                <c:pt idx="18">
                  <c:v>17731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480A-4F8A-BD2F-8A4E09EA004C}"/>
            </c:ext>
          </c:extLst>
        </c:ser>
        <c:ser>
          <c:idx val="10"/>
          <c:order val="10"/>
          <c:tx>
            <c:strRef>
              <c:f>Refin!$L$1</c:f>
              <c:strCache>
                <c:ptCount val="1"/>
                <c:pt idx="0">
                  <c:v>nov/23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Refin!$A$2:$A$20</c:f>
              <c:strCache>
                <c:ptCount val="19"/>
                <c:pt idx="0">
                  <c:v>121 - BANCO AGIBANK S.A.</c:v>
                </c:pt>
                <c:pt idx="1">
                  <c:v>237 - BANCO BRADESCO S/A</c:v>
                </c:pt>
                <c:pt idx="2">
                  <c:v>029 BANCO ITAU CONSIGNADO S.A.</c:v>
                </c:pt>
                <c:pt idx="3">
                  <c:v>341 - BANCO ITAU S/A</c:v>
                </c:pt>
                <c:pt idx="4">
                  <c:v>254 - PARANA BANCO S. A.</c:v>
                </c:pt>
                <c:pt idx="5">
                  <c:v>001 - BANCO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935 - FACTA FINANCEIRA S A</c:v>
                </c:pt>
                <c:pt idx="9">
                  <c:v>626 - BANCO C6 CONSIGNADO</c:v>
                </c:pt>
                <c:pt idx="10">
                  <c:v>389 - BANCO MERCANTIL DO BRASIL S/A</c:v>
                </c:pt>
                <c:pt idx="11">
                  <c:v>623 - BANCO PAN S/A</c:v>
                </c:pt>
                <c:pt idx="12">
                  <c:v>707 - BANCO DAYCOVAL S. A.</c:v>
                </c:pt>
                <c:pt idx="13">
                  <c:v>041 - BANCO DO ESTADO DO RIO GRANDE DO SUL S/A</c:v>
                </c:pt>
                <c:pt idx="14">
                  <c:v>422 - BANCO SAFRA S/A</c:v>
                </c:pt>
                <c:pt idx="15">
                  <c:v>925 - BRB - CREDITO, FINANCIAMENTO E INVESTIMENTO S.A.</c:v>
                </c:pt>
                <c:pt idx="16">
                  <c:v>908 - PARATI - CREDITO, FINANCIAMENTO E INVESTIMENTO S.A.</c:v>
                </c:pt>
                <c:pt idx="17">
                  <c:v>394 - BANCO BRADESCO FINANCIAMENTOS S.A.</c:v>
                </c:pt>
                <c:pt idx="18">
                  <c:v>000 - Outras</c:v>
                </c:pt>
              </c:strCache>
            </c:strRef>
          </c:cat>
          <c:val>
            <c:numRef>
              <c:f>Refin!$L$2:$L$20</c:f>
              <c:numCache>
                <c:formatCode>#,##0</c:formatCode>
                <c:ptCount val="19"/>
                <c:pt idx="0">
                  <c:v>76498</c:v>
                </c:pt>
                <c:pt idx="1">
                  <c:v>83795</c:v>
                </c:pt>
                <c:pt idx="2">
                  <c:v>84277</c:v>
                </c:pt>
                <c:pt idx="3">
                  <c:v>71431</c:v>
                </c:pt>
                <c:pt idx="4">
                  <c:v>111760</c:v>
                </c:pt>
                <c:pt idx="5">
                  <c:v>40704</c:v>
                </c:pt>
                <c:pt idx="6">
                  <c:v>56451</c:v>
                </c:pt>
                <c:pt idx="7">
                  <c:v>39487</c:v>
                </c:pt>
                <c:pt idx="8">
                  <c:v>47404</c:v>
                </c:pt>
                <c:pt idx="9">
                  <c:v>51962</c:v>
                </c:pt>
                <c:pt idx="10">
                  <c:v>17315</c:v>
                </c:pt>
                <c:pt idx="11">
                  <c:v>23683</c:v>
                </c:pt>
                <c:pt idx="12">
                  <c:v>37057</c:v>
                </c:pt>
                <c:pt idx="13">
                  <c:v>37519</c:v>
                </c:pt>
                <c:pt idx="14">
                  <c:v>8534</c:v>
                </c:pt>
                <c:pt idx="15">
                  <c:v>19750</c:v>
                </c:pt>
                <c:pt idx="16">
                  <c:v>10335</c:v>
                </c:pt>
                <c:pt idx="17">
                  <c:v>5327</c:v>
                </c:pt>
                <c:pt idx="18">
                  <c:v>15633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80A-4F8A-BD2F-8A4E09EA004C}"/>
            </c:ext>
          </c:extLst>
        </c:ser>
        <c:ser>
          <c:idx val="11"/>
          <c:order val="11"/>
          <c:tx>
            <c:strRef>
              <c:f>Refin!$M$1</c:f>
              <c:strCache>
                <c:ptCount val="1"/>
                <c:pt idx="0">
                  <c:v>dez/23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Refin!$A$2:$A$20</c:f>
              <c:strCache>
                <c:ptCount val="19"/>
                <c:pt idx="0">
                  <c:v>121 - BANCO AGIBANK S.A.</c:v>
                </c:pt>
                <c:pt idx="1">
                  <c:v>237 - BANCO BRADESCO S/A</c:v>
                </c:pt>
                <c:pt idx="2">
                  <c:v>029 BANCO ITAU CONSIGNADO S.A.</c:v>
                </c:pt>
                <c:pt idx="3">
                  <c:v>341 - BANCO ITAU S/A</c:v>
                </c:pt>
                <c:pt idx="4">
                  <c:v>254 - PARANA BANCO S. A.</c:v>
                </c:pt>
                <c:pt idx="5">
                  <c:v>001 - BANCO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935 - FACTA FINANCEIRA S A</c:v>
                </c:pt>
                <c:pt idx="9">
                  <c:v>626 - BANCO C6 CONSIGNADO</c:v>
                </c:pt>
                <c:pt idx="10">
                  <c:v>389 - BANCO MERCANTIL DO BRASIL S/A</c:v>
                </c:pt>
                <c:pt idx="11">
                  <c:v>623 - BANCO PAN S/A</c:v>
                </c:pt>
                <c:pt idx="12">
                  <c:v>707 - BANCO DAYCOVAL S. A.</c:v>
                </c:pt>
                <c:pt idx="13">
                  <c:v>041 - BANCO DO ESTADO DO RIO GRANDE DO SUL S/A</c:v>
                </c:pt>
                <c:pt idx="14">
                  <c:v>422 - BANCO SAFRA S/A</c:v>
                </c:pt>
                <c:pt idx="15">
                  <c:v>925 - BRB - CREDITO, FINANCIAMENTO E INVESTIMENTO S.A.</c:v>
                </c:pt>
                <c:pt idx="16">
                  <c:v>908 - PARATI - CREDITO, FINANCIAMENTO E INVESTIMENTO S.A.</c:v>
                </c:pt>
                <c:pt idx="17">
                  <c:v>394 - BANCO BRADESCO FINANCIAMENTOS S.A.</c:v>
                </c:pt>
                <c:pt idx="18">
                  <c:v>000 - Outras</c:v>
                </c:pt>
              </c:strCache>
            </c:strRef>
          </c:cat>
          <c:val>
            <c:numRef>
              <c:f>Refin!$M$2:$M$20</c:f>
              <c:numCache>
                <c:formatCode>#,##0</c:formatCode>
                <c:ptCount val="19"/>
                <c:pt idx="0">
                  <c:v>91865</c:v>
                </c:pt>
                <c:pt idx="1">
                  <c:v>67183</c:v>
                </c:pt>
                <c:pt idx="2">
                  <c:v>83166</c:v>
                </c:pt>
                <c:pt idx="3">
                  <c:v>61321</c:v>
                </c:pt>
                <c:pt idx="4">
                  <c:v>93826</c:v>
                </c:pt>
                <c:pt idx="5">
                  <c:v>40418</c:v>
                </c:pt>
                <c:pt idx="6">
                  <c:v>48225</c:v>
                </c:pt>
                <c:pt idx="7">
                  <c:v>40120</c:v>
                </c:pt>
                <c:pt idx="8">
                  <c:v>58392</c:v>
                </c:pt>
                <c:pt idx="9">
                  <c:v>47682</c:v>
                </c:pt>
                <c:pt idx="10">
                  <c:v>20395</c:v>
                </c:pt>
                <c:pt idx="11">
                  <c:v>28826</c:v>
                </c:pt>
                <c:pt idx="12">
                  <c:v>35198</c:v>
                </c:pt>
                <c:pt idx="13">
                  <c:v>23758</c:v>
                </c:pt>
                <c:pt idx="14">
                  <c:v>7950</c:v>
                </c:pt>
                <c:pt idx="15">
                  <c:v>11929</c:v>
                </c:pt>
                <c:pt idx="16">
                  <c:v>18536</c:v>
                </c:pt>
                <c:pt idx="17">
                  <c:v>5443</c:v>
                </c:pt>
                <c:pt idx="18">
                  <c:v>14104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480A-4F8A-BD2F-8A4E09EA004C}"/>
            </c:ext>
          </c:extLst>
        </c:ser>
        <c:ser>
          <c:idx val="12"/>
          <c:order val="12"/>
          <c:tx>
            <c:strRef>
              <c:f>Refin!$N$1</c:f>
              <c:strCache>
                <c:ptCount val="1"/>
                <c:pt idx="0">
                  <c:v>jan/24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Refin!$A$2:$A$20</c:f>
              <c:strCache>
                <c:ptCount val="19"/>
                <c:pt idx="0">
                  <c:v>121 - BANCO AGIBANK S.A.</c:v>
                </c:pt>
                <c:pt idx="1">
                  <c:v>237 - BANCO BRADESCO S/A</c:v>
                </c:pt>
                <c:pt idx="2">
                  <c:v>029 BANCO ITAU CONSIGNADO S.A.</c:v>
                </c:pt>
                <c:pt idx="3">
                  <c:v>341 - BANCO ITAU S/A</c:v>
                </c:pt>
                <c:pt idx="4">
                  <c:v>254 - PARANA BANCO S. A.</c:v>
                </c:pt>
                <c:pt idx="5">
                  <c:v>001 - BANCO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935 - FACTA FINANCEIRA S A</c:v>
                </c:pt>
                <c:pt idx="9">
                  <c:v>626 - BANCO C6 CONSIGNADO</c:v>
                </c:pt>
                <c:pt idx="10">
                  <c:v>389 - BANCO MERCANTIL DO BRASIL S/A</c:v>
                </c:pt>
                <c:pt idx="11">
                  <c:v>623 - BANCO PAN S/A</c:v>
                </c:pt>
                <c:pt idx="12">
                  <c:v>707 - BANCO DAYCOVAL S. A.</c:v>
                </c:pt>
                <c:pt idx="13">
                  <c:v>041 - BANCO DO ESTADO DO RIO GRANDE DO SUL S/A</c:v>
                </c:pt>
                <c:pt idx="14">
                  <c:v>422 - BANCO SAFRA S/A</c:v>
                </c:pt>
                <c:pt idx="15">
                  <c:v>925 - BRB - CREDITO, FINANCIAMENTO E INVESTIMENTO S.A.</c:v>
                </c:pt>
                <c:pt idx="16">
                  <c:v>908 - PARATI - CREDITO, FINANCIAMENTO E INVESTIMENTO S.A.</c:v>
                </c:pt>
                <c:pt idx="17">
                  <c:v>394 - BANCO BRADESCO FINANCIAMENTOS S.A.</c:v>
                </c:pt>
                <c:pt idx="18">
                  <c:v>000 - Outras</c:v>
                </c:pt>
              </c:strCache>
            </c:strRef>
          </c:cat>
          <c:val>
            <c:numRef>
              <c:f>Refin!$N$2:$N$20</c:f>
              <c:numCache>
                <c:formatCode>#,##0</c:formatCode>
                <c:ptCount val="19"/>
                <c:pt idx="0">
                  <c:v>103167</c:v>
                </c:pt>
                <c:pt idx="1">
                  <c:v>95561</c:v>
                </c:pt>
                <c:pt idx="2">
                  <c:v>93186</c:v>
                </c:pt>
                <c:pt idx="3">
                  <c:v>78484</c:v>
                </c:pt>
                <c:pt idx="4">
                  <c:v>72086</c:v>
                </c:pt>
                <c:pt idx="5">
                  <c:v>67931</c:v>
                </c:pt>
                <c:pt idx="6">
                  <c:v>57708</c:v>
                </c:pt>
                <c:pt idx="7">
                  <c:v>52105</c:v>
                </c:pt>
                <c:pt idx="8">
                  <c:v>44691</c:v>
                </c:pt>
                <c:pt idx="9">
                  <c:v>38604</c:v>
                </c:pt>
                <c:pt idx="10">
                  <c:v>37031</c:v>
                </c:pt>
                <c:pt idx="11">
                  <c:v>35631</c:v>
                </c:pt>
                <c:pt idx="12">
                  <c:v>25748</c:v>
                </c:pt>
                <c:pt idx="13">
                  <c:v>19711</c:v>
                </c:pt>
                <c:pt idx="14">
                  <c:v>11559</c:v>
                </c:pt>
                <c:pt idx="15">
                  <c:v>11299</c:v>
                </c:pt>
                <c:pt idx="16">
                  <c:v>10967</c:v>
                </c:pt>
                <c:pt idx="17">
                  <c:v>4412</c:v>
                </c:pt>
                <c:pt idx="18">
                  <c:v>18820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80A-4F8A-BD2F-8A4E09EA004C}"/>
            </c:ext>
          </c:extLst>
        </c:ser>
        <c:ser>
          <c:idx val="13"/>
          <c:order val="13"/>
          <c:tx>
            <c:strRef>
              <c:f>Refin!$O$1</c:f>
              <c:strCache>
                <c:ptCount val="1"/>
                <c:pt idx="0">
                  <c:v>fev/24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Refin!$A$2:$A$20</c:f>
              <c:strCache>
                <c:ptCount val="19"/>
                <c:pt idx="0">
                  <c:v>121 - BANCO AGIBANK S.A.</c:v>
                </c:pt>
                <c:pt idx="1">
                  <c:v>237 - BANCO BRADESCO S/A</c:v>
                </c:pt>
                <c:pt idx="2">
                  <c:v>029 BANCO ITAU CONSIGNADO S.A.</c:v>
                </c:pt>
                <c:pt idx="3">
                  <c:v>341 - BANCO ITAU S/A</c:v>
                </c:pt>
                <c:pt idx="4">
                  <c:v>254 - PARANA BANCO S. A.</c:v>
                </c:pt>
                <c:pt idx="5">
                  <c:v>001 - BANCO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935 - FACTA FINANCEIRA S A</c:v>
                </c:pt>
                <c:pt idx="9">
                  <c:v>626 - BANCO C6 CONSIGNADO</c:v>
                </c:pt>
                <c:pt idx="10">
                  <c:v>389 - BANCO MERCANTIL DO BRASIL S/A</c:v>
                </c:pt>
                <c:pt idx="11">
                  <c:v>623 - BANCO PAN S/A</c:v>
                </c:pt>
                <c:pt idx="12">
                  <c:v>707 - BANCO DAYCOVAL S. A.</c:v>
                </c:pt>
                <c:pt idx="13">
                  <c:v>041 - BANCO DO ESTADO DO RIO GRANDE DO SUL S/A</c:v>
                </c:pt>
                <c:pt idx="14">
                  <c:v>422 - BANCO SAFRA S/A</c:v>
                </c:pt>
                <c:pt idx="15">
                  <c:v>925 - BRB - CREDITO, FINANCIAMENTO E INVESTIMENTO S.A.</c:v>
                </c:pt>
                <c:pt idx="16">
                  <c:v>908 - PARATI - CREDITO, FINANCIAMENTO E INVESTIMENTO S.A.</c:v>
                </c:pt>
                <c:pt idx="17">
                  <c:v>394 - BANCO BRADESCO FINANCIAMENTOS S.A.</c:v>
                </c:pt>
                <c:pt idx="18">
                  <c:v>000 - Outras</c:v>
                </c:pt>
              </c:strCache>
            </c:strRef>
          </c:cat>
          <c:val>
            <c:numRef>
              <c:f>Refin!$O$2:$O$20</c:f>
              <c:numCache>
                <c:formatCode>#,##0</c:formatCode>
                <c:ptCount val="19"/>
                <c:pt idx="0">
                  <c:v>106444</c:v>
                </c:pt>
                <c:pt idx="1">
                  <c:v>85864</c:v>
                </c:pt>
                <c:pt idx="2">
                  <c:v>122897</c:v>
                </c:pt>
                <c:pt idx="3">
                  <c:v>89740</c:v>
                </c:pt>
                <c:pt idx="4">
                  <c:v>90624</c:v>
                </c:pt>
                <c:pt idx="5">
                  <c:v>58757</c:v>
                </c:pt>
                <c:pt idx="6">
                  <c:v>53392</c:v>
                </c:pt>
                <c:pt idx="7">
                  <c:v>42111</c:v>
                </c:pt>
                <c:pt idx="8">
                  <c:v>51476</c:v>
                </c:pt>
                <c:pt idx="9">
                  <c:v>41766</c:v>
                </c:pt>
                <c:pt idx="10">
                  <c:v>41510</c:v>
                </c:pt>
                <c:pt idx="11">
                  <c:v>40961</c:v>
                </c:pt>
                <c:pt idx="12">
                  <c:v>32473</c:v>
                </c:pt>
                <c:pt idx="13">
                  <c:v>18388</c:v>
                </c:pt>
                <c:pt idx="14">
                  <c:v>13321</c:v>
                </c:pt>
                <c:pt idx="15">
                  <c:v>11606</c:v>
                </c:pt>
                <c:pt idx="16">
                  <c:v>17534</c:v>
                </c:pt>
                <c:pt idx="17">
                  <c:v>4079</c:v>
                </c:pt>
                <c:pt idx="18">
                  <c:v>22579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480A-4F8A-BD2F-8A4E09EA004C}"/>
            </c:ext>
          </c:extLst>
        </c:ser>
        <c:ser>
          <c:idx val="14"/>
          <c:order val="14"/>
          <c:tx>
            <c:strRef>
              <c:f>Refin!$P$1</c:f>
              <c:strCache>
                <c:ptCount val="1"/>
                <c:pt idx="0">
                  <c:v>mar/24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Refin!$A$2:$A$20</c:f>
              <c:strCache>
                <c:ptCount val="19"/>
                <c:pt idx="0">
                  <c:v>121 - BANCO AGIBANK S.A.</c:v>
                </c:pt>
                <c:pt idx="1">
                  <c:v>237 - BANCO BRADESCO S/A</c:v>
                </c:pt>
                <c:pt idx="2">
                  <c:v>029 BANCO ITAU CONSIGNADO S.A.</c:v>
                </c:pt>
                <c:pt idx="3">
                  <c:v>341 - BANCO ITAU S/A</c:v>
                </c:pt>
                <c:pt idx="4">
                  <c:v>254 - PARANA BANCO S. A.</c:v>
                </c:pt>
                <c:pt idx="5">
                  <c:v>001 - BANCO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935 - FACTA FINANCEIRA S A</c:v>
                </c:pt>
                <c:pt idx="9">
                  <c:v>626 - BANCO C6 CONSIGNADO</c:v>
                </c:pt>
                <c:pt idx="10">
                  <c:v>389 - BANCO MERCANTIL DO BRASIL S/A</c:v>
                </c:pt>
                <c:pt idx="11">
                  <c:v>623 - BANCO PAN S/A</c:v>
                </c:pt>
                <c:pt idx="12">
                  <c:v>707 - BANCO DAYCOVAL S. A.</c:v>
                </c:pt>
                <c:pt idx="13">
                  <c:v>041 - BANCO DO ESTADO DO RIO GRANDE DO SUL S/A</c:v>
                </c:pt>
                <c:pt idx="14">
                  <c:v>422 - BANCO SAFRA S/A</c:v>
                </c:pt>
                <c:pt idx="15">
                  <c:v>925 - BRB - CREDITO, FINANCIAMENTO E INVESTIMENTO S.A.</c:v>
                </c:pt>
                <c:pt idx="16">
                  <c:v>908 - PARATI - CREDITO, FINANCIAMENTO E INVESTIMENTO S.A.</c:v>
                </c:pt>
                <c:pt idx="17">
                  <c:v>394 - BANCO BRADESCO FINANCIAMENTOS S.A.</c:v>
                </c:pt>
                <c:pt idx="18">
                  <c:v>000 - Outras</c:v>
                </c:pt>
              </c:strCache>
            </c:strRef>
          </c:cat>
          <c:val>
            <c:numRef>
              <c:f>Refin!$P$2:$P$20</c:f>
              <c:numCache>
                <c:formatCode>#,##0</c:formatCode>
                <c:ptCount val="19"/>
                <c:pt idx="0">
                  <c:v>117910</c:v>
                </c:pt>
                <c:pt idx="1">
                  <c:v>85579</c:v>
                </c:pt>
                <c:pt idx="2">
                  <c:v>103751</c:v>
                </c:pt>
                <c:pt idx="3">
                  <c:v>71980</c:v>
                </c:pt>
                <c:pt idx="4">
                  <c:v>84848</c:v>
                </c:pt>
                <c:pt idx="5">
                  <c:v>50531</c:v>
                </c:pt>
                <c:pt idx="6">
                  <c:v>55376</c:v>
                </c:pt>
                <c:pt idx="7">
                  <c:v>35114</c:v>
                </c:pt>
                <c:pt idx="8">
                  <c:v>72117</c:v>
                </c:pt>
                <c:pt idx="9">
                  <c:v>48055</c:v>
                </c:pt>
                <c:pt idx="10">
                  <c:v>39631</c:v>
                </c:pt>
                <c:pt idx="11">
                  <c:v>43755</c:v>
                </c:pt>
                <c:pt idx="12">
                  <c:v>42064</c:v>
                </c:pt>
                <c:pt idx="13">
                  <c:v>19451</c:v>
                </c:pt>
                <c:pt idx="14">
                  <c:v>13842</c:v>
                </c:pt>
                <c:pt idx="15">
                  <c:v>13968</c:v>
                </c:pt>
                <c:pt idx="16">
                  <c:v>14939</c:v>
                </c:pt>
                <c:pt idx="17">
                  <c:v>4377</c:v>
                </c:pt>
                <c:pt idx="18">
                  <c:v>30242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80A-4F8A-BD2F-8A4E09EA00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6060640"/>
        <c:axId val="766450528"/>
      </c:barChart>
      <c:catAx>
        <c:axId val="826060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66450528"/>
        <c:crosses val="autoZero"/>
        <c:auto val="1"/>
        <c:lblAlgn val="ctr"/>
        <c:lblOffset val="100"/>
        <c:noMultiLvlLbl val="1"/>
      </c:catAx>
      <c:valAx>
        <c:axId val="766450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060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495369011077005E-2"/>
          <c:y val="0.84614281670257374"/>
          <c:w val="0.97024732588952189"/>
          <c:h val="0.149047804119704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'Todas Descrescente'!$A$127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2.3067355224192687E-3"/>
                  <c:y val="2.18392566226578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66F-404B-A105-23D2C14AC7BF}"/>
                </c:ext>
              </c:extLst>
            </c:dLbl>
            <c:dLbl>
              <c:idx val="2"/>
              <c:layout>
                <c:manualLayout>
                  <c:x val="0"/>
                  <c:y val="4.36785132453156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66F-404B-A105-23D2C14AC7BF}"/>
                </c:ext>
              </c:extLst>
            </c:dLbl>
            <c:dLbl>
              <c:idx val="4"/>
              <c:layout>
                <c:manualLayout>
                  <c:x val="1.1533677612096448E-3"/>
                  <c:y val="-4.09486061674834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66F-404B-A105-23D2C14AC7BF}"/>
                </c:ext>
              </c:extLst>
            </c:dLbl>
            <c:dLbl>
              <c:idx val="6"/>
              <c:layout>
                <c:manualLayout>
                  <c:x val="-1.2687045373306094E-2"/>
                  <c:y val="3.54887920118189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66F-404B-A105-23D2C14AC7BF}"/>
                </c:ext>
              </c:extLst>
            </c:dLbl>
            <c:dLbl>
              <c:idx val="7"/>
              <c:layout>
                <c:manualLayout>
                  <c:x val="-3.4601032836289345E-3"/>
                  <c:y val="4.09486061674834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66F-404B-A105-23D2C14AC7BF}"/>
                </c:ext>
              </c:extLst>
            </c:dLbl>
            <c:dLbl>
              <c:idx val="8"/>
              <c:layout>
                <c:manualLayout>
                  <c:x val="-8.4579325421122593E-17"/>
                  <c:y val="2.7299070778322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66F-404B-A105-23D2C14AC7BF}"/>
                </c:ext>
              </c:extLst>
            </c:dLbl>
            <c:dLbl>
              <c:idx val="9"/>
              <c:layout>
                <c:manualLayout>
                  <c:x val="-8.4579325421122593E-17"/>
                  <c:y val="3.00289778561545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66F-404B-A105-23D2C14AC7BF}"/>
                </c:ext>
              </c:extLst>
            </c:dLbl>
            <c:dLbl>
              <c:idx val="13"/>
              <c:layout>
                <c:manualLayout>
                  <c:x val="0"/>
                  <c:y val="3.8218699089651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66F-404B-A105-23D2C14AC7BF}"/>
                </c:ext>
              </c:extLst>
            </c:dLbl>
            <c:dLbl>
              <c:idx val="14"/>
              <c:layout>
                <c:manualLayout>
                  <c:x val="-2.3067355224192895E-3"/>
                  <c:y val="-4.36785132453156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66F-404B-A105-23D2C14AC7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2540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'Todas Descrescente'!$B$126:$P$126</c:f>
              <c:numCache>
                <c:formatCode>mmm\-yy</c:formatCode>
                <c:ptCount val="15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  <c:pt idx="14">
                  <c:v>45352</c:v>
                </c:pt>
              </c:numCache>
            </c:numRef>
          </c:cat>
          <c:val>
            <c:numRef>
              <c:f>'Todas Descrescente'!$B$127:$P$127</c:f>
              <c:numCache>
                <c:formatCode>#,##0</c:formatCode>
                <c:ptCount val="15"/>
                <c:pt idx="0">
                  <c:v>59532844</c:v>
                </c:pt>
                <c:pt idx="1">
                  <c:v>60518678</c:v>
                </c:pt>
                <c:pt idx="2">
                  <c:v>60673034</c:v>
                </c:pt>
                <c:pt idx="3">
                  <c:v>61127926</c:v>
                </c:pt>
                <c:pt idx="4">
                  <c:v>65721526</c:v>
                </c:pt>
                <c:pt idx="5">
                  <c:v>65674267</c:v>
                </c:pt>
                <c:pt idx="6">
                  <c:v>61276554</c:v>
                </c:pt>
                <c:pt idx="7">
                  <c:v>61210532</c:v>
                </c:pt>
                <c:pt idx="8">
                  <c:v>61187462</c:v>
                </c:pt>
                <c:pt idx="9">
                  <c:v>61050029</c:v>
                </c:pt>
                <c:pt idx="10">
                  <c:v>61227594</c:v>
                </c:pt>
                <c:pt idx="11">
                  <c:v>62913725</c:v>
                </c:pt>
                <c:pt idx="12">
                  <c:v>66102026</c:v>
                </c:pt>
                <c:pt idx="13">
                  <c:v>63514674</c:v>
                </c:pt>
                <c:pt idx="14">
                  <c:v>63746598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66F-404B-A105-23D2C14AC7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25896048"/>
        <c:axId val="945077104"/>
      </c:lineChart>
      <c:dateAx>
        <c:axId val="62589604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45077104"/>
        <c:crosses val="autoZero"/>
        <c:auto val="1"/>
        <c:lblOffset val="100"/>
        <c:baseTimeUnit val="months"/>
      </c:dateAx>
      <c:valAx>
        <c:axId val="945077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25896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7.7071290944123547E-3"/>
                  <c:y val="-5.55555555555556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613-47D2-ADAC-9CB8771B7E57}"/>
                </c:ext>
              </c:extLst>
            </c:dLbl>
            <c:dLbl>
              <c:idx val="1"/>
              <c:layout>
                <c:manualLayout>
                  <c:x val="-1.7983301220295438E-2"/>
                  <c:y val="0.138888888888888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613-47D2-ADAC-9CB8771B7E57}"/>
                </c:ext>
              </c:extLst>
            </c:dLbl>
            <c:dLbl>
              <c:idx val="2"/>
              <c:layout>
                <c:manualLayout>
                  <c:x val="1.541425818882466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613-47D2-ADAC-9CB8771B7E57}"/>
                </c:ext>
              </c:extLst>
            </c:dLbl>
            <c:dLbl>
              <c:idx val="3"/>
              <c:layout>
                <c:manualLayout>
                  <c:x val="1.798330122029543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613-47D2-ADAC-9CB8771B7E57}"/>
                </c:ext>
              </c:extLst>
            </c:dLbl>
            <c:dLbl>
              <c:idx val="4"/>
              <c:layout>
                <c:manualLayout>
                  <c:x val="2.569043031470777E-3"/>
                  <c:y val="-4.16666666666667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613-47D2-ADAC-9CB8771B7E57}"/>
                </c:ext>
              </c:extLst>
            </c:dLbl>
            <c:dLbl>
              <c:idx val="5"/>
              <c:layout>
                <c:manualLayout>
                  <c:x val="-9.4197156313673933E-17"/>
                  <c:y val="3.7037037037036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613-47D2-ADAC-9CB8771B7E57}"/>
                </c:ext>
              </c:extLst>
            </c:dLbl>
            <c:dLbl>
              <c:idx val="8"/>
              <c:layout>
                <c:manualLayout>
                  <c:x val="2.569043031470777E-3"/>
                  <c:y val="3.24074074074073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613-47D2-ADAC-9CB8771B7E57}"/>
                </c:ext>
              </c:extLst>
            </c:dLbl>
            <c:dLbl>
              <c:idx val="9"/>
              <c:layout>
                <c:manualLayout>
                  <c:x val="-2.8259473346178548E-2"/>
                  <c:y val="-7.8703703703703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613-47D2-ADAC-9CB8771B7E57}"/>
                </c:ext>
              </c:extLst>
            </c:dLbl>
            <c:dLbl>
              <c:idx val="10"/>
              <c:layout>
                <c:manualLayout>
                  <c:x val="2.569043031470777E-2"/>
                  <c:y val="-6.94444444444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613-47D2-ADAC-9CB8771B7E57}"/>
                </c:ext>
              </c:extLst>
            </c:dLbl>
            <c:dLbl>
              <c:idx val="11"/>
              <c:layout>
                <c:manualLayout>
                  <c:x val="0"/>
                  <c:y val="7.407407407407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613-47D2-ADAC-9CB8771B7E57}"/>
                </c:ext>
              </c:extLst>
            </c:dLbl>
            <c:dLbl>
              <c:idx val="12"/>
              <c:layout>
                <c:manualLayout>
                  <c:x val="-3.2825075945680962E-3"/>
                  <c:y val="2.72235204981222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3613-47D2-ADAC-9CB8771B7E57}"/>
                </c:ext>
              </c:extLst>
            </c:dLbl>
            <c:dLbl>
              <c:idx val="13"/>
              <c:layout>
                <c:manualLayout>
                  <c:x val="-1.0941691981893654E-3"/>
                  <c:y val="2.47486549982929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3613-47D2-ADAC-9CB8771B7E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2540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Refin!$B$69:$P$69</c:f>
              <c:numCache>
                <c:formatCode>mmm\-yy</c:formatCode>
                <c:ptCount val="15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  <c:pt idx="14">
                  <c:v>45352</c:v>
                </c:pt>
              </c:numCache>
            </c:numRef>
          </c:cat>
          <c:val>
            <c:numRef>
              <c:f>Refin!$B$70:$P$70</c:f>
              <c:numCache>
                <c:formatCode>#,##0</c:formatCode>
                <c:ptCount val="15"/>
                <c:pt idx="0">
                  <c:v>407573</c:v>
                </c:pt>
                <c:pt idx="1">
                  <c:v>412481</c:v>
                </c:pt>
                <c:pt idx="2">
                  <c:v>288830</c:v>
                </c:pt>
                <c:pt idx="3">
                  <c:v>439911</c:v>
                </c:pt>
                <c:pt idx="4">
                  <c:v>629720</c:v>
                </c:pt>
                <c:pt idx="5">
                  <c:v>552423</c:v>
                </c:pt>
                <c:pt idx="6">
                  <c:v>572102</c:v>
                </c:pt>
                <c:pt idx="7">
                  <c:v>824655</c:v>
                </c:pt>
                <c:pt idx="8">
                  <c:v>743356</c:v>
                </c:pt>
                <c:pt idx="9">
                  <c:v>841256</c:v>
                </c:pt>
                <c:pt idx="10">
                  <c:v>838922</c:v>
                </c:pt>
                <c:pt idx="11">
                  <c:v>798337</c:v>
                </c:pt>
                <c:pt idx="12">
                  <c:v>878701</c:v>
                </c:pt>
                <c:pt idx="13">
                  <c:v>922943</c:v>
                </c:pt>
                <c:pt idx="14">
                  <c:v>947530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3613-47D2-ADAC-9CB8771B7E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60687984"/>
        <c:axId val="826608240"/>
      </c:lineChart>
      <c:dateAx>
        <c:axId val="76068798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608240"/>
        <c:crosses val="autoZero"/>
        <c:auto val="1"/>
        <c:lblOffset val="100"/>
        <c:baseTimeUnit val="months"/>
      </c:dateAx>
      <c:valAx>
        <c:axId val="826608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60687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'Port x Refin 2'!$A$79</c:f>
              <c:strCache>
                <c:ptCount val="1"/>
                <c:pt idx="0">
                  <c:v>Portabilidade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-2.3611785069543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F6C-44D3-926D-2E9BD3837105}"/>
                </c:ext>
              </c:extLst>
            </c:dLbl>
            <c:dLbl>
              <c:idx val="1"/>
              <c:layout>
                <c:manualLayout>
                  <c:x val="-2.0059536903989637E-17"/>
                  <c:y val="-4.7223570139086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F6C-44D3-926D-2E9BD3837105}"/>
                </c:ext>
              </c:extLst>
            </c:dLbl>
            <c:dLbl>
              <c:idx val="8"/>
              <c:layout>
                <c:manualLayout>
                  <c:x val="-2.1883383963787308E-3"/>
                  <c:y val="-1.8889428055634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F6C-44D3-926D-2E9BD3837105}"/>
                </c:ext>
              </c:extLst>
            </c:dLbl>
            <c:dLbl>
              <c:idx val="10"/>
              <c:layout>
                <c:manualLayout>
                  <c:x val="-1.0941691981894456E-3"/>
                  <c:y val="1.8889428055634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F6C-44D3-926D-2E9BD383710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2540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'Port x Refin 2'!$B$78:$P$78</c:f>
              <c:numCache>
                <c:formatCode>mmm\-yy</c:formatCode>
                <c:ptCount val="15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  <c:pt idx="14">
                  <c:v>45352</c:v>
                </c:pt>
              </c:numCache>
            </c:numRef>
          </c:cat>
          <c:val>
            <c:numRef>
              <c:f>'Port x Refin 2'!$B$79:$P$79</c:f>
              <c:numCache>
                <c:formatCode>#,##0</c:formatCode>
                <c:ptCount val="15"/>
                <c:pt idx="0">
                  <c:v>113646</c:v>
                </c:pt>
                <c:pt idx="1">
                  <c:v>106650</c:v>
                </c:pt>
                <c:pt idx="2">
                  <c:v>121362</c:v>
                </c:pt>
                <c:pt idx="3">
                  <c:v>161606</c:v>
                </c:pt>
                <c:pt idx="4">
                  <c:v>247762</c:v>
                </c:pt>
                <c:pt idx="5">
                  <c:v>233108</c:v>
                </c:pt>
                <c:pt idx="6">
                  <c:v>276419</c:v>
                </c:pt>
                <c:pt idx="7">
                  <c:v>425950</c:v>
                </c:pt>
                <c:pt idx="8">
                  <c:v>384642</c:v>
                </c:pt>
                <c:pt idx="9">
                  <c:v>382238</c:v>
                </c:pt>
                <c:pt idx="10">
                  <c:v>316820</c:v>
                </c:pt>
                <c:pt idx="11">
                  <c:v>316132</c:v>
                </c:pt>
                <c:pt idx="12">
                  <c:v>267824</c:v>
                </c:pt>
                <c:pt idx="13">
                  <c:v>328504</c:v>
                </c:pt>
                <c:pt idx="14">
                  <c:v>394086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F6C-44D3-926D-2E9BD3837105}"/>
            </c:ext>
          </c:extLst>
        </c:ser>
        <c:ser>
          <c:idx val="1"/>
          <c:order val="1"/>
          <c:tx>
            <c:strRef>
              <c:f>'Port x Refin 2'!$A$80</c:f>
              <c:strCache>
                <c:ptCount val="1"/>
                <c:pt idx="0">
                  <c:v>Portabilidade com Refin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1.0941261206618776E-3"/>
                  <c:y val="-2.833404912366811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3995836987743576E-2"/>
                      <c:h val="4.954942392822016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D-2F6C-44D3-926D-2E9BD3837105}"/>
                </c:ext>
              </c:extLst>
            </c:dLbl>
            <c:dLbl>
              <c:idx val="4"/>
              <c:layout>
                <c:manualLayout>
                  <c:x val="0"/>
                  <c:y val="5.66682841669038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2F6C-44D3-926D-2E9BD3837105}"/>
                </c:ext>
              </c:extLst>
            </c:dLbl>
            <c:dLbl>
              <c:idx val="5"/>
              <c:layout>
                <c:manualLayout>
                  <c:x val="1.0941691981892852E-3"/>
                  <c:y val="2.59729635764974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2F6C-44D3-926D-2E9BD3837105}"/>
                </c:ext>
              </c:extLst>
            </c:dLbl>
            <c:dLbl>
              <c:idx val="6"/>
              <c:layout>
                <c:manualLayout>
                  <c:x val="-8.0238147615958546E-17"/>
                  <c:y val="3.06953205904061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2F6C-44D3-926D-2E9BD3837105}"/>
                </c:ext>
              </c:extLst>
            </c:dLbl>
            <c:dLbl>
              <c:idx val="8"/>
              <c:layout>
                <c:manualLayout>
                  <c:x val="1.0941691981894456E-3"/>
                  <c:y val="-4.25012131251777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2F6C-44D3-926D-2E9BD3837105}"/>
                </c:ext>
              </c:extLst>
            </c:dLbl>
            <c:dLbl>
              <c:idx val="10"/>
              <c:layout>
                <c:manualLayout>
                  <c:x val="-2.188338396378811E-3"/>
                  <c:y val="-5.19459271529950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2F6C-44D3-926D-2E9BD3837105}"/>
                </c:ext>
              </c:extLst>
            </c:dLbl>
            <c:dLbl>
              <c:idx val="11"/>
              <c:layout>
                <c:manualLayout>
                  <c:x val="1.0941691981893654E-3"/>
                  <c:y val="-7.08353552086296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2F6C-44D3-926D-2E9BD3837105}"/>
                </c:ext>
              </c:extLst>
            </c:dLbl>
            <c:dLbl>
              <c:idx val="13"/>
              <c:layout>
                <c:manualLayout>
                  <c:x val="-1.7506707171029846E-2"/>
                  <c:y val="-5.19459271529951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2F6C-44D3-926D-2E9BD383710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2540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'Port x Refin 2'!$B$78:$P$78</c:f>
              <c:numCache>
                <c:formatCode>mmm\-yy</c:formatCode>
                <c:ptCount val="15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  <c:pt idx="14">
                  <c:v>45352</c:v>
                </c:pt>
              </c:numCache>
            </c:numRef>
          </c:cat>
          <c:val>
            <c:numRef>
              <c:f>'Port x Refin 2'!$B$80:$P$80</c:f>
              <c:numCache>
                <c:formatCode>#,##0</c:formatCode>
                <c:ptCount val="15"/>
                <c:pt idx="0">
                  <c:v>19901</c:v>
                </c:pt>
                <c:pt idx="1">
                  <c:v>21130</c:v>
                </c:pt>
                <c:pt idx="2">
                  <c:v>34127</c:v>
                </c:pt>
                <c:pt idx="3">
                  <c:v>53159</c:v>
                </c:pt>
                <c:pt idx="4">
                  <c:v>109607</c:v>
                </c:pt>
                <c:pt idx="5">
                  <c:v>110159</c:v>
                </c:pt>
                <c:pt idx="6">
                  <c:v>130356</c:v>
                </c:pt>
                <c:pt idx="7">
                  <c:v>226353</c:v>
                </c:pt>
                <c:pt idx="8">
                  <c:v>199272</c:v>
                </c:pt>
                <c:pt idx="9">
                  <c:v>209693</c:v>
                </c:pt>
                <c:pt idx="10">
                  <c:v>165181</c:v>
                </c:pt>
                <c:pt idx="11">
                  <c:v>168069</c:v>
                </c:pt>
                <c:pt idx="12">
                  <c:v>122510</c:v>
                </c:pt>
                <c:pt idx="13">
                  <c:v>166405</c:v>
                </c:pt>
                <c:pt idx="14">
                  <c:v>218420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F6C-44D3-926D-2E9BD3837105}"/>
            </c:ext>
          </c:extLst>
        </c:ser>
        <c:ser>
          <c:idx val="2"/>
          <c:order val="2"/>
          <c:tx>
            <c:strRef>
              <c:f>'Port x Refin 2'!$A$81</c:f>
              <c:strCache>
                <c:ptCount val="1"/>
                <c:pt idx="0">
                  <c:v>Portabilidade Pura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2.36117850695432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F6C-44D3-926D-2E9BD3837105}"/>
                </c:ext>
              </c:extLst>
            </c:dLbl>
            <c:dLbl>
              <c:idx val="1"/>
              <c:layout>
                <c:manualLayout>
                  <c:x val="-1.0941691981893853E-3"/>
                  <c:y val="2.12506065625888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F6C-44D3-926D-2E9BD3837105}"/>
                </c:ext>
              </c:extLst>
            </c:dLbl>
            <c:dLbl>
              <c:idx val="3"/>
              <c:layout>
                <c:manualLayout>
                  <c:x val="-3.2825075945680962E-3"/>
                  <c:y val="-5.66682841669037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2F6C-44D3-926D-2E9BD3837105}"/>
                </c:ext>
              </c:extLst>
            </c:dLbl>
            <c:dLbl>
              <c:idx val="4"/>
              <c:layout>
                <c:manualLayout>
                  <c:x val="3.2825075945680962E-3"/>
                  <c:y val="-2.36117850695432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2F6C-44D3-926D-2E9BD3837105}"/>
                </c:ext>
              </c:extLst>
            </c:dLbl>
            <c:dLbl>
              <c:idx val="5"/>
              <c:layout>
                <c:manualLayout>
                  <c:x val="-2.1883383963787308E-3"/>
                  <c:y val="-4.25012131251778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2F6C-44D3-926D-2E9BD3837105}"/>
                </c:ext>
              </c:extLst>
            </c:dLbl>
            <c:dLbl>
              <c:idx val="6"/>
              <c:layout>
                <c:manualLayout>
                  <c:x val="-1.7506707171029846E-2"/>
                  <c:y val="-6.37518196877667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2F6C-44D3-926D-2E9BD3837105}"/>
                </c:ext>
              </c:extLst>
            </c:dLbl>
            <c:dLbl>
              <c:idx val="8"/>
              <c:layout>
                <c:manualLayout>
                  <c:x val="-1.0941691981893653E-2"/>
                  <c:y val="2.83341420834518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2F6C-44D3-926D-2E9BD3837105}"/>
                </c:ext>
              </c:extLst>
            </c:dLbl>
            <c:dLbl>
              <c:idx val="9"/>
              <c:layout>
                <c:manualLayout>
                  <c:x val="-1.0941691981893654E-3"/>
                  <c:y val="7.08353552086296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2F6C-44D3-926D-2E9BD3837105}"/>
                </c:ext>
              </c:extLst>
            </c:dLbl>
            <c:dLbl>
              <c:idx val="10"/>
              <c:layout>
                <c:manualLayout>
                  <c:x val="2.1883383963786506E-3"/>
                  <c:y val="2.83341420834518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2F6C-44D3-926D-2E9BD3837105}"/>
                </c:ext>
              </c:extLst>
            </c:dLbl>
            <c:dLbl>
              <c:idx val="11"/>
              <c:layout>
                <c:manualLayout>
                  <c:x val="-3.2825075945680962E-3"/>
                  <c:y val="3.77788561112689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2F6C-44D3-926D-2E9BD3837105}"/>
                </c:ext>
              </c:extLst>
            </c:dLbl>
            <c:dLbl>
              <c:idx val="12"/>
              <c:layout>
                <c:manualLayout>
                  <c:x val="-4.3766767927574616E-3"/>
                  <c:y val="-1.8889428055634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2F6C-44D3-926D-2E9BD3837105}"/>
                </c:ext>
              </c:extLst>
            </c:dLbl>
            <c:dLbl>
              <c:idx val="13"/>
              <c:layout>
                <c:manualLayout>
                  <c:x val="0"/>
                  <c:y val="2.59729635764974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2F6C-44D3-926D-2E9BD383710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2540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'Port x Refin 2'!$B$78:$P$78</c:f>
              <c:numCache>
                <c:formatCode>mmm\-yy</c:formatCode>
                <c:ptCount val="15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  <c:pt idx="14">
                  <c:v>45352</c:v>
                </c:pt>
              </c:numCache>
            </c:numRef>
          </c:cat>
          <c:val>
            <c:numRef>
              <c:f>'Port x Refin 2'!$B$81:$P$81</c:f>
              <c:numCache>
                <c:formatCode>#,##0</c:formatCode>
                <c:ptCount val="15"/>
                <c:pt idx="0">
                  <c:v>93745</c:v>
                </c:pt>
                <c:pt idx="1">
                  <c:v>85520</c:v>
                </c:pt>
                <c:pt idx="2">
                  <c:v>87235</c:v>
                </c:pt>
                <c:pt idx="3">
                  <c:v>108447</c:v>
                </c:pt>
                <c:pt idx="4">
                  <c:v>138155</c:v>
                </c:pt>
                <c:pt idx="5">
                  <c:v>122949</c:v>
                </c:pt>
                <c:pt idx="6">
                  <c:v>146063</c:v>
                </c:pt>
                <c:pt idx="7">
                  <c:v>199597</c:v>
                </c:pt>
                <c:pt idx="8">
                  <c:v>185370</c:v>
                </c:pt>
                <c:pt idx="9">
                  <c:v>172545</c:v>
                </c:pt>
                <c:pt idx="10">
                  <c:v>151639</c:v>
                </c:pt>
                <c:pt idx="11">
                  <c:v>148063</c:v>
                </c:pt>
                <c:pt idx="12">
                  <c:v>145314</c:v>
                </c:pt>
                <c:pt idx="13">
                  <c:v>162099</c:v>
                </c:pt>
                <c:pt idx="14">
                  <c:v>175666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2F6C-44D3-926D-2E9BD38371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69594816"/>
        <c:axId val="163873216"/>
      </c:lineChart>
      <c:dateAx>
        <c:axId val="769594816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63873216"/>
        <c:crosses val="autoZero"/>
        <c:auto val="1"/>
        <c:lblOffset val="100"/>
        <c:baseTimeUnit val="months"/>
      </c:dateAx>
      <c:valAx>
        <c:axId val="163873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69594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'Port x Refin 2'!$A$88</c:f>
              <c:strCache>
                <c:ptCount val="1"/>
                <c:pt idx="0">
                  <c:v>Refinanciamento Total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4.3554006968641113E-3"/>
                  <c:y val="-3.39816216381511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4A5-46DC-8FF1-8C972342CCED}"/>
                </c:ext>
              </c:extLst>
            </c:dLbl>
            <c:dLbl>
              <c:idx val="1"/>
              <c:layout>
                <c:manualLayout>
                  <c:x val="-1.0888501742160478E-3"/>
                  <c:y val="-2.91271042612724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4A5-46DC-8FF1-8C972342CCED}"/>
                </c:ext>
              </c:extLst>
            </c:dLbl>
            <c:dLbl>
              <c:idx val="2"/>
              <c:layout>
                <c:manualLayout>
                  <c:x val="1.3066202090592335E-2"/>
                  <c:y val="4.85451737687873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4A5-46DC-8FF1-8C972342CCED}"/>
                </c:ext>
              </c:extLst>
            </c:dLbl>
            <c:dLbl>
              <c:idx val="3"/>
              <c:layout>
                <c:manualLayout>
                  <c:x val="-2.068815331010453E-2"/>
                  <c:y val="-7.76722780300597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24A5-46DC-8FF1-8C972342CCED}"/>
                </c:ext>
              </c:extLst>
            </c:dLbl>
            <c:dLbl>
              <c:idx val="5"/>
              <c:layout>
                <c:manualLayout>
                  <c:x val="-1.0888501742160278E-3"/>
                  <c:y val="-7.03905019647416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24A5-46DC-8FF1-8C972342CCED}"/>
                </c:ext>
              </c:extLst>
            </c:dLbl>
            <c:dLbl>
              <c:idx val="9"/>
              <c:layout>
                <c:manualLayout>
                  <c:x val="4.3554006968641113E-3"/>
                  <c:y val="-3.8836139015029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24A5-46DC-8FF1-8C972342CCED}"/>
                </c:ext>
              </c:extLst>
            </c:dLbl>
            <c:dLbl>
              <c:idx val="10"/>
              <c:layout>
                <c:manualLayout>
                  <c:x val="6.5331010452961674E-3"/>
                  <c:y val="-2.91271042612724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24A5-46DC-8FF1-8C972342CCED}"/>
                </c:ext>
              </c:extLst>
            </c:dLbl>
            <c:dLbl>
              <c:idx val="11"/>
              <c:layout>
                <c:manualLayout>
                  <c:x val="6.5331010452961674E-3"/>
                  <c:y val="4.85451737687873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24A5-46DC-8FF1-8C972342CCED}"/>
                </c:ext>
              </c:extLst>
            </c:dLbl>
            <c:dLbl>
              <c:idx val="12"/>
              <c:layout>
                <c:manualLayout>
                  <c:x val="5.4442508710799793E-3"/>
                  <c:y val="9.709034753757428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24A5-46DC-8FF1-8C972342CCED}"/>
                </c:ext>
              </c:extLst>
            </c:dLbl>
            <c:dLbl>
              <c:idx val="13"/>
              <c:layout>
                <c:manualLayout>
                  <c:x val="-3.2665505226482433E-3"/>
                  <c:y val="-7.52450193416204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24A5-46DC-8FF1-8C972342CCE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2540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'Port x Refin 2'!$B$87:$P$87</c:f>
              <c:numCache>
                <c:formatCode>mmm\-yy</c:formatCode>
                <c:ptCount val="15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  <c:pt idx="14">
                  <c:v>45352</c:v>
                </c:pt>
              </c:numCache>
            </c:numRef>
          </c:cat>
          <c:val>
            <c:numRef>
              <c:f>'Port x Refin 2'!$B$88:$P$88</c:f>
              <c:numCache>
                <c:formatCode>#,##0</c:formatCode>
                <c:ptCount val="15"/>
                <c:pt idx="0">
                  <c:v>407573</c:v>
                </c:pt>
                <c:pt idx="1">
                  <c:v>412481</c:v>
                </c:pt>
                <c:pt idx="2">
                  <c:v>288830</c:v>
                </c:pt>
                <c:pt idx="3">
                  <c:v>439911</c:v>
                </c:pt>
                <c:pt idx="4">
                  <c:v>629720</c:v>
                </c:pt>
                <c:pt idx="5">
                  <c:v>552423</c:v>
                </c:pt>
                <c:pt idx="6">
                  <c:v>572102</c:v>
                </c:pt>
                <c:pt idx="7">
                  <c:v>824655</c:v>
                </c:pt>
                <c:pt idx="8">
                  <c:v>743356</c:v>
                </c:pt>
                <c:pt idx="9">
                  <c:v>841256</c:v>
                </c:pt>
                <c:pt idx="10">
                  <c:v>838922</c:v>
                </c:pt>
                <c:pt idx="11">
                  <c:v>798337</c:v>
                </c:pt>
                <c:pt idx="12">
                  <c:v>878701</c:v>
                </c:pt>
                <c:pt idx="13">
                  <c:v>922943</c:v>
                </c:pt>
                <c:pt idx="14">
                  <c:v>947530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4A5-46DC-8FF1-8C972342CCED}"/>
            </c:ext>
          </c:extLst>
        </c:ser>
        <c:ser>
          <c:idx val="1"/>
          <c:order val="1"/>
          <c:tx>
            <c:strRef>
              <c:f>'Port x Refin 2'!$A$89</c:f>
              <c:strCache>
                <c:ptCount val="1"/>
                <c:pt idx="0">
                  <c:v>Refin precedido de Portabilidade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6.5331010452961474E-3"/>
                  <c:y val="-4.36906563919086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24A5-46DC-8FF1-8C972342CCED}"/>
                </c:ext>
              </c:extLst>
            </c:dLbl>
            <c:dLbl>
              <c:idx val="1"/>
              <c:layout>
                <c:manualLayout>
                  <c:x val="-1.0888501742160478E-3"/>
                  <c:y val="-4.85451737687874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24A5-46DC-8FF1-8C972342CCED}"/>
                </c:ext>
              </c:extLst>
            </c:dLbl>
            <c:dLbl>
              <c:idx val="2"/>
              <c:layout>
                <c:manualLayout>
                  <c:x val="2.1777003484320556E-3"/>
                  <c:y val="-5.33996911456661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24A5-46DC-8FF1-8C972342CCED}"/>
                </c:ext>
              </c:extLst>
            </c:dLbl>
            <c:dLbl>
              <c:idx val="3"/>
              <c:layout>
                <c:manualLayout>
                  <c:x val="0"/>
                  <c:y val="-4.61179150803479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24A5-46DC-8FF1-8C972342CCED}"/>
                </c:ext>
              </c:extLst>
            </c:dLbl>
            <c:dLbl>
              <c:idx val="4"/>
              <c:layout>
                <c:manualLayout>
                  <c:x val="0"/>
                  <c:y val="-2.9127104261272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24A5-46DC-8FF1-8C972342CCED}"/>
                </c:ext>
              </c:extLst>
            </c:dLbl>
            <c:dLbl>
              <c:idx val="5"/>
              <c:layout>
                <c:manualLayout>
                  <c:x val="-1.0888501742160278E-3"/>
                  <c:y val="2.18453281959542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24A5-46DC-8FF1-8C972342CCED}"/>
                </c:ext>
              </c:extLst>
            </c:dLbl>
            <c:dLbl>
              <c:idx val="6"/>
              <c:layout>
                <c:manualLayout>
                  <c:x val="8.7108013937282226E-3"/>
                  <c:y val="3.1554362949711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24A5-46DC-8FF1-8C972342CCED}"/>
                </c:ext>
              </c:extLst>
            </c:dLbl>
            <c:dLbl>
              <c:idx val="7"/>
              <c:layout>
                <c:manualLayout>
                  <c:x val="0"/>
                  <c:y val="-2.42725868843936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24A5-46DC-8FF1-8C972342CCED}"/>
                </c:ext>
              </c:extLst>
            </c:dLbl>
            <c:dLbl>
              <c:idx val="8"/>
              <c:layout>
                <c:manualLayout>
                  <c:x val="2.1777003484321354E-3"/>
                  <c:y val="-3.15543629497118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24A5-46DC-8FF1-8C972342CCED}"/>
                </c:ext>
              </c:extLst>
            </c:dLbl>
            <c:dLbl>
              <c:idx val="9"/>
              <c:layout>
                <c:manualLayout>
                  <c:x val="4.3554006968641113E-3"/>
                  <c:y val="-2.66998455728330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24A5-46DC-8FF1-8C972342CCED}"/>
                </c:ext>
              </c:extLst>
            </c:dLbl>
            <c:dLbl>
              <c:idx val="10"/>
              <c:layout>
                <c:manualLayout>
                  <c:x val="0"/>
                  <c:y val="-3.64088803265906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24A5-46DC-8FF1-8C972342CCED}"/>
                </c:ext>
              </c:extLst>
            </c:dLbl>
            <c:dLbl>
              <c:idx val="11"/>
              <c:layout>
                <c:manualLayout>
                  <c:x val="0"/>
                  <c:y val="-4.36906563919086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24A5-46DC-8FF1-8C972342CCED}"/>
                </c:ext>
              </c:extLst>
            </c:dLbl>
            <c:dLbl>
              <c:idx val="12"/>
              <c:layout>
                <c:manualLayout>
                  <c:x val="5.4442508710799793E-3"/>
                  <c:y val="2.18453281959542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24A5-46DC-8FF1-8C972342CCED}"/>
                </c:ext>
              </c:extLst>
            </c:dLbl>
            <c:dLbl>
              <c:idx val="13"/>
              <c:layout>
                <c:manualLayout>
                  <c:x val="4.3554006968639517E-3"/>
                  <c:y val="1.4563552130636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24A5-46DC-8FF1-8C972342CCE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2540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'Port x Refin 2'!$B$87:$P$87</c:f>
              <c:numCache>
                <c:formatCode>mmm\-yy</c:formatCode>
                <c:ptCount val="15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  <c:pt idx="14">
                  <c:v>45352</c:v>
                </c:pt>
              </c:numCache>
            </c:numRef>
          </c:cat>
          <c:val>
            <c:numRef>
              <c:f>'Port x Refin 2'!$B$89:$P$89</c:f>
              <c:numCache>
                <c:formatCode>#,##0</c:formatCode>
                <c:ptCount val="15"/>
                <c:pt idx="0">
                  <c:v>19901</c:v>
                </c:pt>
                <c:pt idx="1">
                  <c:v>21130</c:v>
                </c:pt>
                <c:pt idx="2">
                  <c:v>34127</c:v>
                </c:pt>
                <c:pt idx="3">
                  <c:v>53159</c:v>
                </c:pt>
                <c:pt idx="4">
                  <c:v>109607</c:v>
                </c:pt>
                <c:pt idx="5">
                  <c:v>110159</c:v>
                </c:pt>
                <c:pt idx="6">
                  <c:v>130356</c:v>
                </c:pt>
                <c:pt idx="7">
                  <c:v>226353</c:v>
                </c:pt>
                <c:pt idx="8">
                  <c:v>199272</c:v>
                </c:pt>
                <c:pt idx="9">
                  <c:v>209693</c:v>
                </c:pt>
                <c:pt idx="10">
                  <c:v>165181</c:v>
                </c:pt>
                <c:pt idx="11">
                  <c:v>168069</c:v>
                </c:pt>
                <c:pt idx="12">
                  <c:v>122510</c:v>
                </c:pt>
                <c:pt idx="13">
                  <c:v>166405</c:v>
                </c:pt>
                <c:pt idx="14">
                  <c:v>218420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4A5-46DC-8FF1-8C972342CCED}"/>
            </c:ext>
          </c:extLst>
        </c:ser>
        <c:ser>
          <c:idx val="2"/>
          <c:order val="2"/>
          <c:tx>
            <c:strRef>
              <c:f>'Port x Refin 2'!$A$90</c:f>
              <c:strCache>
                <c:ptCount val="1"/>
                <c:pt idx="0">
                  <c:v>Refinanciamento Puro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1.0888501742160299E-2"/>
                  <c:y val="7.03905019647416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4A5-46DC-8FF1-8C972342CCED}"/>
                </c:ext>
              </c:extLst>
            </c:dLbl>
            <c:dLbl>
              <c:idx val="1"/>
              <c:layout>
                <c:manualLayout>
                  <c:x val="-8.7108013937282434E-3"/>
                  <c:y val="6.55359845878629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4A5-46DC-8FF1-8C972342CCED}"/>
                </c:ext>
              </c:extLst>
            </c:dLbl>
            <c:dLbl>
              <c:idx val="2"/>
              <c:layout>
                <c:manualLayout>
                  <c:x val="0"/>
                  <c:y val="3.64088803265905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4A5-46DC-8FF1-8C972342CCED}"/>
                </c:ext>
              </c:extLst>
            </c:dLbl>
            <c:dLbl>
              <c:idx val="5"/>
              <c:layout>
                <c:manualLayout>
                  <c:x val="-3.2665505226480837E-3"/>
                  <c:y val="3.8836139015029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24A5-46DC-8FF1-8C972342CCED}"/>
                </c:ext>
              </c:extLst>
            </c:dLbl>
            <c:dLbl>
              <c:idx val="7"/>
              <c:layout>
                <c:manualLayout>
                  <c:x val="3.2665505226480837E-3"/>
                  <c:y val="-1.45635521306362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24A5-46DC-8FF1-8C972342CCED}"/>
                </c:ext>
              </c:extLst>
            </c:dLbl>
            <c:dLbl>
              <c:idx val="8"/>
              <c:layout>
                <c:manualLayout>
                  <c:x val="-2.1777003484320556E-3"/>
                  <c:y val="3.15543629497117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24A5-46DC-8FF1-8C972342CCED}"/>
                </c:ext>
              </c:extLst>
            </c:dLbl>
            <c:dLbl>
              <c:idx val="9"/>
              <c:layout>
                <c:manualLayout>
                  <c:x val="4.3554006968641113E-3"/>
                  <c:y val="-4.12633977034692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24A5-46DC-8FF1-8C972342CCED}"/>
                </c:ext>
              </c:extLst>
            </c:dLbl>
            <c:dLbl>
              <c:idx val="10"/>
              <c:layout>
                <c:manualLayout>
                  <c:x val="6.5331010452961674E-3"/>
                  <c:y val="5.82542085225448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24A5-46DC-8FF1-8C972342CCED}"/>
                </c:ext>
              </c:extLst>
            </c:dLbl>
            <c:dLbl>
              <c:idx val="12"/>
              <c:layout>
                <c:manualLayout>
                  <c:x val="5.4442508710799793E-3"/>
                  <c:y val="-3.15543629497118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24A5-46DC-8FF1-8C972342CCED}"/>
                </c:ext>
              </c:extLst>
            </c:dLbl>
            <c:dLbl>
              <c:idx val="13"/>
              <c:layout>
                <c:manualLayout>
                  <c:x val="-2.1777003484320556E-3"/>
                  <c:y val="-2.42725868843936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24A5-46DC-8FF1-8C972342CCE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2540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'Port x Refin 2'!$B$87:$P$87</c:f>
              <c:numCache>
                <c:formatCode>mmm\-yy</c:formatCode>
                <c:ptCount val="15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  <c:pt idx="14">
                  <c:v>45352</c:v>
                </c:pt>
              </c:numCache>
            </c:numRef>
          </c:cat>
          <c:val>
            <c:numRef>
              <c:f>'Port x Refin 2'!$B$90:$P$90</c:f>
              <c:numCache>
                <c:formatCode>#,##0</c:formatCode>
                <c:ptCount val="15"/>
                <c:pt idx="0">
                  <c:v>387672</c:v>
                </c:pt>
                <c:pt idx="1">
                  <c:v>391351</c:v>
                </c:pt>
                <c:pt idx="2">
                  <c:v>254703</c:v>
                </c:pt>
                <c:pt idx="3">
                  <c:v>386752</c:v>
                </c:pt>
                <c:pt idx="4">
                  <c:v>520113</c:v>
                </c:pt>
                <c:pt idx="5">
                  <c:v>442264</c:v>
                </c:pt>
                <c:pt idx="6">
                  <c:v>441746</c:v>
                </c:pt>
                <c:pt idx="7">
                  <c:v>598302</c:v>
                </c:pt>
                <c:pt idx="8">
                  <c:v>544084</c:v>
                </c:pt>
                <c:pt idx="9">
                  <c:v>631563</c:v>
                </c:pt>
                <c:pt idx="10">
                  <c:v>673741</c:v>
                </c:pt>
                <c:pt idx="11">
                  <c:v>630268</c:v>
                </c:pt>
                <c:pt idx="12">
                  <c:v>756191</c:v>
                </c:pt>
                <c:pt idx="13">
                  <c:v>756538</c:v>
                </c:pt>
                <c:pt idx="14">
                  <c:v>729110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24A5-46DC-8FF1-8C972342CC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94325664"/>
        <c:axId val="799686768"/>
      </c:lineChart>
      <c:dateAx>
        <c:axId val="89432566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99686768"/>
        <c:crosses val="autoZero"/>
        <c:auto val="1"/>
        <c:lblOffset val="100"/>
        <c:baseTimeUnit val="months"/>
      </c:dateAx>
      <c:valAx>
        <c:axId val="799686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94325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Empréstimo!$B$2</c:f>
              <c:strCache>
                <c:ptCount val="1"/>
                <c:pt idx="0">
                  <c:v>jan/2023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626 - BANCO C6 CONSIGNADO</c:v>
                </c:pt>
                <c:pt idx="5">
                  <c:v>104 - CAIXA ECONOMICA FEDERAL</c:v>
                </c:pt>
                <c:pt idx="6">
                  <c:v>341 - BANCO ITAU S/A</c:v>
                </c:pt>
                <c:pt idx="7">
                  <c:v>001 - BANCO DO BRASIL S/A</c:v>
                </c:pt>
                <c:pt idx="8">
                  <c:v>121 - BANCO AGIBANK S.A.</c:v>
                </c:pt>
                <c:pt idx="9">
                  <c:v>254 - PARANA BANCO S. A.</c:v>
                </c:pt>
                <c:pt idx="10">
                  <c:v>935 - FACTA FINANCEIRA S A</c:v>
                </c:pt>
                <c:pt idx="11">
                  <c:v>041 - BANCO DO ESTADO DO RIO GRANDE DO SUL S/A</c:v>
                </c:pt>
                <c:pt idx="12">
                  <c:v>422 - BANCO SAFRA S/A</c:v>
                </c:pt>
                <c:pt idx="13">
                  <c:v>394 - BANCO BRADESCO FINANCIAMENTOS S.A.</c:v>
                </c:pt>
                <c:pt idx="14">
                  <c:v>*752 - CETELEM-BNP	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*739 - BANCO CETELEM S.A.</c:v>
                </c:pt>
                <c:pt idx="19">
                  <c:v>000 - Outras</c:v>
                </c:pt>
              </c:strCache>
            </c:strRef>
          </c:cat>
          <c:val>
            <c:numRef>
              <c:f>Empréstimo!$B$3:$B$22</c:f>
              <c:numCache>
                <c:formatCode>#,##0</c:formatCode>
                <c:ptCount val="20"/>
                <c:pt idx="0">
                  <c:v>9310578</c:v>
                </c:pt>
                <c:pt idx="1">
                  <c:v>6148063</c:v>
                </c:pt>
                <c:pt idx="2">
                  <c:v>4867831</c:v>
                </c:pt>
                <c:pt idx="3">
                  <c:v>3263681</c:v>
                </c:pt>
                <c:pt idx="4">
                  <c:v>2486824</c:v>
                </c:pt>
                <c:pt idx="5">
                  <c:v>2969288</c:v>
                </c:pt>
                <c:pt idx="6">
                  <c:v>2858296</c:v>
                </c:pt>
                <c:pt idx="7">
                  <c:v>2060947</c:v>
                </c:pt>
                <c:pt idx="8">
                  <c:v>1521707</c:v>
                </c:pt>
                <c:pt idx="9">
                  <c:v>1273527</c:v>
                </c:pt>
                <c:pt idx="10">
                  <c:v>666521</c:v>
                </c:pt>
                <c:pt idx="11">
                  <c:v>1316368</c:v>
                </c:pt>
                <c:pt idx="12">
                  <c:v>1369921</c:v>
                </c:pt>
                <c:pt idx="13">
                  <c:v>1348399</c:v>
                </c:pt>
                <c:pt idx="15">
                  <c:v>767467</c:v>
                </c:pt>
                <c:pt idx="16">
                  <c:v>689650</c:v>
                </c:pt>
                <c:pt idx="17">
                  <c:v>673576</c:v>
                </c:pt>
                <c:pt idx="18">
                  <c:v>1550072</c:v>
                </c:pt>
                <c:pt idx="19">
                  <c:v>1247677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94-42B0-8546-3FD58EC7C42B}"/>
            </c:ext>
          </c:extLst>
        </c:ser>
        <c:ser>
          <c:idx val="1"/>
          <c:order val="1"/>
          <c:tx>
            <c:strRef>
              <c:f>Empréstimo!$C$2</c:f>
              <c:strCache>
                <c:ptCount val="1"/>
                <c:pt idx="0">
                  <c:v>fev/2023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626 - BANCO C6 CONSIGNADO</c:v>
                </c:pt>
                <c:pt idx="5">
                  <c:v>104 - CAIXA ECONOMICA FEDERAL</c:v>
                </c:pt>
                <c:pt idx="6">
                  <c:v>341 - BANCO ITAU S/A</c:v>
                </c:pt>
                <c:pt idx="7">
                  <c:v>001 - BANCO DO BRASIL S/A</c:v>
                </c:pt>
                <c:pt idx="8">
                  <c:v>121 - BANCO AGIBANK S.A.</c:v>
                </c:pt>
                <c:pt idx="9">
                  <c:v>254 - PARANA BANCO S. A.</c:v>
                </c:pt>
                <c:pt idx="10">
                  <c:v>935 - FACTA FINANCEIRA S A</c:v>
                </c:pt>
                <c:pt idx="11">
                  <c:v>041 - BANCO DO ESTADO DO RIO GRANDE DO SUL S/A</c:v>
                </c:pt>
                <c:pt idx="12">
                  <c:v>422 - BANCO SAFRA S/A</c:v>
                </c:pt>
                <c:pt idx="13">
                  <c:v>394 - BANCO BRADESCO FINANCIAMENTOS S.A.</c:v>
                </c:pt>
                <c:pt idx="14">
                  <c:v>*752 - CETELEM-BNP	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*739 - BANCO CETELEM S.A.</c:v>
                </c:pt>
                <c:pt idx="19">
                  <c:v>000 - Outras</c:v>
                </c:pt>
              </c:strCache>
            </c:strRef>
          </c:cat>
          <c:val>
            <c:numRef>
              <c:f>Empréstimo!$C$3:$C$22</c:f>
              <c:numCache>
                <c:formatCode>#,##0</c:formatCode>
                <c:ptCount val="20"/>
                <c:pt idx="0">
                  <c:v>9343290</c:v>
                </c:pt>
                <c:pt idx="1">
                  <c:v>6233599</c:v>
                </c:pt>
                <c:pt idx="2">
                  <c:v>4906391</c:v>
                </c:pt>
                <c:pt idx="3">
                  <c:v>3358468</c:v>
                </c:pt>
                <c:pt idx="4">
                  <c:v>2630470</c:v>
                </c:pt>
                <c:pt idx="5">
                  <c:v>3018102</c:v>
                </c:pt>
                <c:pt idx="6">
                  <c:v>2920360</c:v>
                </c:pt>
                <c:pt idx="7">
                  <c:v>2109648</c:v>
                </c:pt>
                <c:pt idx="8">
                  <c:v>1592063</c:v>
                </c:pt>
                <c:pt idx="9">
                  <c:v>1293329</c:v>
                </c:pt>
                <c:pt idx="10">
                  <c:v>686790</c:v>
                </c:pt>
                <c:pt idx="11">
                  <c:v>1325308</c:v>
                </c:pt>
                <c:pt idx="12">
                  <c:v>1370435</c:v>
                </c:pt>
                <c:pt idx="13">
                  <c:v>1320594</c:v>
                </c:pt>
                <c:pt idx="15">
                  <c:v>803737</c:v>
                </c:pt>
                <c:pt idx="16">
                  <c:v>705486</c:v>
                </c:pt>
                <c:pt idx="17">
                  <c:v>679678</c:v>
                </c:pt>
                <c:pt idx="18">
                  <c:v>1503060</c:v>
                </c:pt>
                <c:pt idx="19">
                  <c:v>1296648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E94-42B0-8546-3FD58EC7C42B}"/>
            </c:ext>
          </c:extLst>
        </c:ser>
        <c:ser>
          <c:idx val="2"/>
          <c:order val="2"/>
          <c:tx>
            <c:strRef>
              <c:f>Empréstimo!$D$2</c:f>
              <c:strCache>
                <c:ptCount val="1"/>
                <c:pt idx="0">
                  <c:v>mar/2023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626 - BANCO C6 CONSIGNADO</c:v>
                </c:pt>
                <c:pt idx="5">
                  <c:v>104 - CAIXA ECONOMICA FEDERAL</c:v>
                </c:pt>
                <c:pt idx="6">
                  <c:v>341 - BANCO ITAU S/A</c:v>
                </c:pt>
                <c:pt idx="7">
                  <c:v>001 - BANCO DO BRASIL S/A</c:v>
                </c:pt>
                <c:pt idx="8">
                  <c:v>121 - BANCO AGIBANK S.A.</c:v>
                </c:pt>
                <c:pt idx="9">
                  <c:v>254 - PARANA BANCO S. A.</c:v>
                </c:pt>
                <c:pt idx="10">
                  <c:v>935 - FACTA FINANCEIRA S A</c:v>
                </c:pt>
                <c:pt idx="11">
                  <c:v>041 - BANCO DO ESTADO DO RIO GRANDE DO SUL S/A</c:v>
                </c:pt>
                <c:pt idx="12">
                  <c:v>422 - BANCO SAFRA S/A</c:v>
                </c:pt>
                <c:pt idx="13">
                  <c:v>394 - BANCO BRADESCO FINANCIAMENTOS S.A.</c:v>
                </c:pt>
                <c:pt idx="14">
                  <c:v>*752 - CETELEM-BNP	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*739 - BANCO CETELEM S.A.</c:v>
                </c:pt>
                <c:pt idx="19">
                  <c:v>000 - Outras</c:v>
                </c:pt>
              </c:strCache>
            </c:strRef>
          </c:cat>
          <c:val>
            <c:numRef>
              <c:f>Empréstimo!$D$3:$D$22</c:f>
              <c:numCache>
                <c:formatCode>#,##0</c:formatCode>
                <c:ptCount val="20"/>
                <c:pt idx="0">
                  <c:v>9310048</c:v>
                </c:pt>
                <c:pt idx="1">
                  <c:v>6218673</c:v>
                </c:pt>
                <c:pt idx="2">
                  <c:v>4883229</c:v>
                </c:pt>
                <c:pt idx="3">
                  <c:v>3371520</c:v>
                </c:pt>
                <c:pt idx="4">
                  <c:v>2671920</c:v>
                </c:pt>
                <c:pt idx="5">
                  <c:v>3014164</c:v>
                </c:pt>
                <c:pt idx="6">
                  <c:v>2928947</c:v>
                </c:pt>
                <c:pt idx="7">
                  <c:v>2114862</c:v>
                </c:pt>
                <c:pt idx="8">
                  <c:v>1609064</c:v>
                </c:pt>
                <c:pt idx="9">
                  <c:v>1306155</c:v>
                </c:pt>
                <c:pt idx="10">
                  <c:v>696175</c:v>
                </c:pt>
                <c:pt idx="11">
                  <c:v>1324041</c:v>
                </c:pt>
                <c:pt idx="12">
                  <c:v>1358517</c:v>
                </c:pt>
                <c:pt idx="13">
                  <c:v>1292727</c:v>
                </c:pt>
                <c:pt idx="15">
                  <c:v>812585</c:v>
                </c:pt>
                <c:pt idx="16">
                  <c:v>710235</c:v>
                </c:pt>
                <c:pt idx="17">
                  <c:v>677827</c:v>
                </c:pt>
                <c:pt idx="18">
                  <c:v>1456177</c:v>
                </c:pt>
                <c:pt idx="19">
                  <c:v>1374954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E94-42B0-8546-3FD58EC7C42B}"/>
            </c:ext>
          </c:extLst>
        </c:ser>
        <c:ser>
          <c:idx val="3"/>
          <c:order val="3"/>
          <c:tx>
            <c:strRef>
              <c:f>Empréstimo!$E$2</c:f>
              <c:strCache>
                <c:ptCount val="1"/>
                <c:pt idx="0">
                  <c:v>abr/2023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626 - BANCO C6 CONSIGNADO</c:v>
                </c:pt>
                <c:pt idx="5">
                  <c:v>104 - CAIXA ECONOMICA FEDERAL</c:v>
                </c:pt>
                <c:pt idx="6">
                  <c:v>341 - BANCO ITAU S/A</c:v>
                </c:pt>
                <c:pt idx="7">
                  <c:v>001 - BANCO DO BRASIL S/A</c:v>
                </c:pt>
                <c:pt idx="8">
                  <c:v>121 - BANCO AGIBANK S.A.</c:v>
                </c:pt>
                <c:pt idx="9">
                  <c:v>254 - PARANA BANCO S. A.</c:v>
                </c:pt>
                <c:pt idx="10">
                  <c:v>935 - FACTA FINANCEIRA S A</c:v>
                </c:pt>
                <c:pt idx="11">
                  <c:v>041 - BANCO DO ESTADO DO RIO GRANDE DO SUL S/A</c:v>
                </c:pt>
                <c:pt idx="12">
                  <c:v>422 - BANCO SAFRA S/A</c:v>
                </c:pt>
                <c:pt idx="13">
                  <c:v>394 - BANCO BRADESCO FINANCIAMENTOS S.A.</c:v>
                </c:pt>
                <c:pt idx="14">
                  <c:v>*752 - CETELEM-BNP	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*739 - BANCO CETELEM S.A.</c:v>
                </c:pt>
                <c:pt idx="19">
                  <c:v>000 - Outras</c:v>
                </c:pt>
              </c:strCache>
            </c:strRef>
          </c:cat>
          <c:val>
            <c:numRef>
              <c:f>Empréstimo!$E$3:$E$22</c:f>
              <c:numCache>
                <c:formatCode>#,##0</c:formatCode>
                <c:ptCount val="20"/>
                <c:pt idx="0">
                  <c:v>9283660</c:v>
                </c:pt>
                <c:pt idx="1">
                  <c:v>6190540</c:v>
                </c:pt>
                <c:pt idx="2">
                  <c:v>4852086</c:v>
                </c:pt>
                <c:pt idx="3">
                  <c:v>3378097</c:v>
                </c:pt>
                <c:pt idx="4">
                  <c:v>2734449</c:v>
                </c:pt>
                <c:pt idx="5">
                  <c:v>3051313</c:v>
                </c:pt>
                <c:pt idx="6">
                  <c:v>2974178</c:v>
                </c:pt>
                <c:pt idx="7">
                  <c:v>2142982</c:v>
                </c:pt>
                <c:pt idx="8">
                  <c:v>1637810</c:v>
                </c:pt>
                <c:pt idx="9">
                  <c:v>1338836</c:v>
                </c:pt>
                <c:pt idx="10">
                  <c:v>702264</c:v>
                </c:pt>
                <c:pt idx="11">
                  <c:v>1322844</c:v>
                </c:pt>
                <c:pt idx="12">
                  <c:v>1347317</c:v>
                </c:pt>
                <c:pt idx="13">
                  <c:v>1271270</c:v>
                </c:pt>
                <c:pt idx="15">
                  <c:v>835731</c:v>
                </c:pt>
                <c:pt idx="16">
                  <c:v>704517</c:v>
                </c:pt>
                <c:pt idx="17">
                  <c:v>655186</c:v>
                </c:pt>
                <c:pt idx="18">
                  <c:v>1413522</c:v>
                </c:pt>
                <c:pt idx="19">
                  <c:v>1439084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E94-42B0-8546-3FD58EC7C42B}"/>
            </c:ext>
          </c:extLst>
        </c:ser>
        <c:ser>
          <c:idx val="4"/>
          <c:order val="4"/>
          <c:tx>
            <c:strRef>
              <c:f>Empréstimo!$F$2</c:f>
              <c:strCache>
                <c:ptCount val="1"/>
                <c:pt idx="0">
                  <c:v>mai/2023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626 - BANCO C6 CONSIGNADO</c:v>
                </c:pt>
                <c:pt idx="5">
                  <c:v>104 - CAIXA ECONOMICA FEDERAL</c:v>
                </c:pt>
                <c:pt idx="6">
                  <c:v>341 - BANCO ITAU S/A</c:v>
                </c:pt>
                <c:pt idx="7">
                  <c:v>001 - BANCO DO BRASIL S/A</c:v>
                </c:pt>
                <c:pt idx="8">
                  <c:v>121 - BANCO AGIBANK S.A.</c:v>
                </c:pt>
                <c:pt idx="9">
                  <c:v>254 - PARANA BANCO S. A.</c:v>
                </c:pt>
                <c:pt idx="10">
                  <c:v>935 - FACTA FINANCEIRA S A</c:v>
                </c:pt>
                <c:pt idx="11">
                  <c:v>041 - BANCO DO ESTADO DO RIO GRANDE DO SUL S/A</c:v>
                </c:pt>
                <c:pt idx="12">
                  <c:v>422 - BANCO SAFRA S/A</c:v>
                </c:pt>
                <c:pt idx="13">
                  <c:v>394 - BANCO BRADESCO FINANCIAMENTOS S.A.</c:v>
                </c:pt>
                <c:pt idx="14">
                  <c:v>*752 - CETELEM-BNP	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*739 - BANCO CETELEM S.A.</c:v>
                </c:pt>
                <c:pt idx="19">
                  <c:v>000 - Outras</c:v>
                </c:pt>
              </c:strCache>
            </c:strRef>
          </c:cat>
          <c:val>
            <c:numRef>
              <c:f>Empréstimo!$F$3:$F$22</c:f>
              <c:numCache>
                <c:formatCode>#,##0</c:formatCode>
                <c:ptCount val="20"/>
                <c:pt idx="0">
                  <c:v>9201720</c:v>
                </c:pt>
                <c:pt idx="1">
                  <c:v>6142477</c:v>
                </c:pt>
                <c:pt idx="2">
                  <c:v>4835697</c:v>
                </c:pt>
                <c:pt idx="3">
                  <c:v>3403317</c:v>
                </c:pt>
                <c:pt idx="4">
                  <c:v>2795964</c:v>
                </c:pt>
                <c:pt idx="5">
                  <c:v>3055335</c:v>
                </c:pt>
                <c:pt idx="6">
                  <c:v>2988700</c:v>
                </c:pt>
                <c:pt idx="7">
                  <c:v>2161618</c:v>
                </c:pt>
                <c:pt idx="8">
                  <c:v>1756362</c:v>
                </c:pt>
                <c:pt idx="9">
                  <c:v>1369654</c:v>
                </c:pt>
                <c:pt idx="10">
                  <c:v>729770</c:v>
                </c:pt>
                <c:pt idx="11">
                  <c:v>1323075</c:v>
                </c:pt>
                <c:pt idx="12">
                  <c:v>1339061</c:v>
                </c:pt>
                <c:pt idx="13">
                  <c:v>1246466</c:v>
                </c:pt>
                <c:pt idx="14">
                  <c:v>1358754</c:v>
                </c:pt>
                <c:pt idx="15">
                  <c:v>853613</c:v>
                </c:pt>
                <c:pt idx="16">
                  <c:v>725187</c:v>
                </c:pt>
                <c:pt idx="17">
                  <c:v>643149</c:v>
                </c:pt>
                <c:pt idx="18">
                  <c:v>0</c:v>
                </c:pt>
                <c:pt idx="19">
                  <c:v>1509559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E94-42B0-8546-3FD58EC7C42B}"/>
            </c:ext>
          </c:extLst>
        </c:ser>
        <c:ser>
          <c:idx val="5"/>
          <c:order val="5"/>
          <c:tx>
            <c:strRef>
              <c:f>Empréstimo!$G$2</c:f>
              <c:strCache>
                <c:ptCount val="1"/>
                <c:pt idx="0">
                  <c:v>jun/2023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626 - BANCO C6 CONSIGNADO</c:v>
                </c:pt>
                <c:pt idx="5">
                  <c:v>104 - CAIXA ECONOMICA FEDERAL</c:v>
                </c:pt>
                <c:pt idx="6">
                  <c:v>341 - BANCO ITAU S/A</c:v>
                </c:pt>
                <c:pt idx="7">
                  <c:v>001 - BANCO DO BRASIL S/A</c:v>
                </c:pt>
                <c:pt idx="8">
                  <c:v>121 - BANCO AGIBANK S.A.</c:v>
                </c:pt>
                <c:pt idx="9">
                  <c:v>254 - PARANA BANCO S. A.</c:v>
                </c:pt>
                <c:pt idx="10">
                  <c:v>935 - FACTA FINANCEIRA S A</c:v>
                </c:pt>
                <c:pt idx="11">
                  <c:v>041 - BANCO DO ESTADO DO RIO GRANDE DO SUL S/A</c:v>
                </c:pt>
                <c:pt idx="12">
                  <c:v>422 - BANCO SAFRA S/A</c:v>
                </c:pt>
                <c:pt idx="13">
                  <c:v>394 - BANCO BRADESCO FINANCIAMENTOS S.A.</c:v>
                </c:pt>
                <c:pt idx="14">
                  <c:v>*752 - CETELEM-BNP	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*739 - BANCO CETELEM S.A.</c:v>
                </c:pt>
                <c:pt idx="19">
                  <c:v>000 - Outras</c:v>
                </c:pt>
              </c:strCache>
            </c:strRef>
          </c:cat>
          <c:val>
            <c:numRef>
              <c:f>Empréstimo!$G$3:$G$22</c:f>
              <c:numCache>
                <c:formatCode>#,##0</c:formatCode>
                <c:ptCount val="20"/>
                <c:pt idx="0">
                  <c:v>9124794</c:v>
                </c:pt>
                <c:pt idx="1">
                  <c:v>6098746</c:v>
                </c:pt>
                <c:pt idx="2">
                  <c:v>4824778</c:v>
                </c:pt>
                <c:pt idx="3">
                  <c:v>3412912</c:v>
                </c:pt>
                <c:pt idx="4">
                  <c:v>2837614</c:v>
                </c:pt>
                <c:pt idx="5">
                  <c:v>3047052</c:v>
                </c:pt>
                <c:pt idx="6">
                  <c:v>2956294</c:v>
                </c:pt>
                <c:pt idx="7">
                  <c:v>2171027</c:v>
                </c:pt>
                <c:pt idx="8">
                  <c:v>1773587</c:v>
                </c:pt>
                <c:pt idx="9">
                  <c:v>1384630</c:v>
                </c:pt>
                <c:pt idx="10">
                  <c:v>757256</c:v>
                </c:pt>
                <c:pt idx="11">
                  <c:v>1317373</c:v>
                </c:pt>
                <c:pt idx="12">
                  <c:v>1321792</c:v>
                </c:pt>
                <c:pt idx="13">
                  <c:v>1227840</c:v>
                </c:pt>
                <c:pt idx="14">
                  <c:v>1323844</c:v>
                </c:pt>
                <c:pt idx="15">
                  <c:v>862011</c:v>
                </c:pt>
                <c:pt idx="16">
                  <c:v>743120</c:v>
                </c:pt>
                <c:pt idx="17">
                  <c:v>589655</c:v>
                </c:pt>
                <c:pt idx="18">
                  <c:v>0</c:v>
                </c:pt>
                <c:pt idx="19">
                  <c:v>1545067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E94-42B0-8546-3FD58EC7C42B}"/>
            </c:ext>
          </c:extLst>
        </c:ser>
        <c:ser>
          <c:idx val="6"/>
          <c:order val="6"/>
          <c:tx>
            <c:strRef>
              <c:f>Empréstimo!$H$2</c:f>
              <c:strCache>
                <c:ptCount val="1"/>
                <c:pt idx="0">
                  <c:v>jul/2023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626 - BANCO C6 CONSIGNADO</c:v>
                </c:pt>
                <c:pt idx="5">
                  <c:v>104 - CAIXA ECONOMICA FEDERAL</c:v>
                </c:pt>
                <c:pt idx="6">
                  <c:v>341 - BANCO ITAU S/A</c:v>
                </c:pt>
                <c:pt idx="7">
                  <c:v>001 - BANCO DO BRASIL S/A</c:v>
                </c:pt>
                <c:pt idx="8">
                  <c:v>121 - BANCO AGIBANK S.A.</c:v>
                </c:pt>
                <c:pt idx="9">
                  <c:v>254 - PARANA BANCO S. A.</c:v>
                </c:pt>
                <c:pt idx="10">
                  <c:v>935 - FACTA FINANCEIRA S A</c:v>
                </c:pt>
                <c:pt idx="11">
                  <c:v>041 - BANCO DO ESTADO DO RIO GRANDE DO SUL S/A</c:v>
                </c:pt>
                <c:pt idx="12">
                  <c:v>422 - BANCO SAFRA S/A</c:v>
                </c:pt>
                <c:pt idx="13">
                  <c:v>394 - BANCO BRADESCO FINANCIAMENTOS S.A.</c:v>
                </c:pt>
                <c:pt idx="14">
                  <c:v>*752 - CETELEM-BNP	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*739 - BANCO CETELEM S.A.</c:v>
                </c:pt>
                <c:pt idx="19">
                  <c:v>000 - Outras</c:v>
                </c:pt>
              </c:strCache>
            </c:strRef>
          </c:cat>
          <c:val>
            <c:numRef>
              <c:f>Empréstimo!$H$3:$H$22</c:f>
              <c:numCache>
                <c:formatCode>#,##0</c:formatCode>
                <c:ptCount val="20"/>
                <c:pt idx="0">
                  <c:v>9043705</c:v>
                </c:pt>
                <c:pt idx="1">
                  <c:v>6056638</c:v>
                </c:pt>
                <c:pt idx="2">
                  <c:v>4820292</c:v>
                </c:pt>
                <c:pt idx="3">
                  <c:v>3412080</c:v>
                </c:pt>
                <c:pt idx="4">
                  <c:v>2881902</c:v>
                </c:pt>
                <c:pt idx="5">
                  <c:v>3039891</c:v>
                </c:pt>
                <c:pt idx="6">
                  <c:v>2929560</c:v>
                </c:pt>
                <c:pt idx="7">
                  <c:v>2176094</c:v>
                </c:pt>
                <c:pt idx="8">
                  <c:v>1779995</c:v>
                </c:pt>
                <c:pt idx="9">
                  <c:v>1399521</c:v>
                </c:pt>
                <c:pt idx="10">
                  <c:v>786430</c:v>
                </c:pt>
                <c:pt idx="11">
                  <c:v>1311600</c:v>
                </c:pt>
                <c:pt idx="12">
                  <c:v>1300654</c:v>
                </c:pt>
                <c:pt idx="13">
                  <c:v>1210217</c:v>
                </c:pt>
                <c:pt idx="14">
                  <c:v>1290386</c:v>
                </c:pt>
                <c:pt idx="15">
                  <c:v>865845</c:v>
                </c:pt>
                <c:pt idx="16">
                  <c:v>761632</c:v>
                </c:pt>
                <c:pt idx="17">
                  <c:v>537529</c:v>
                </c:pt>
                <c:pt idx="18">
                  <c:v>0</c:v>
                </c:pt>
                <c:pt idx="19">
                  <c:v>1575034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E94-42B0-8546-3FD58EC7C42B}"/>
            </c:ext>
          </c:extLst>
        </c:ser>
        <c:ser>
          <c:idx val="7"/>
          <c:order val="7"/>
          <c:tx>
            <c:strRef>
              <c:f>Empréstimo!$I$2</c:f>
              <c:strCache>
                <c:ptCount val="1"/>
                <c:pt idx="0">
                  <c:v>ago/2023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626 - BANCO C6 CONSIGNADO</c:v>
                </c:pt>
                <c:pt idx="5">
                  <c:v>104 - CAIXA ECONOMICA FEDERAL</c:v>
                </c:pt>
                <c:pt idx="6">
                  <c:v>341 - BANCO ITAU S/A</c:v>
                </c:pt>
                <c:pt idx="7">
                  <c:v>001 - BANCO DO BRASIL S/A</c:v>
                </c:pt>
                <c:pt idx="8">
                  <c:v>121 - BANCO AGIBANK S.A.</c:v>
                </c:pt>
                <c:pt idx="9">
                  <c:v>254 - PARANA BANCO S. A.</c:v>
                </c:pt>
                <c:pt idx="10">
                  <c:v>935 - FACTA FINANCEIRA S A</c:v>
                </c:pt>
                <c:pt idx="11">
                  <c:v>041 - BANCO DO ESTADO DO RIO GRANDE DO SUL S/A</c:v>
                </c:pt>
                <c:pt idx="12">
                  <c:v>422 - BANCO SAFRA S/A</c:v>
                </c:pt>
                <c:pt idx="13">
                  <c:v>394 - BANCO BRADESCO FINANCIAMENTOS S.A.</c:v>
                </c:pt>
                <c:pt idx="14">
                  <c:v>*752 - CETELEM-BNP	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*739 - BANCO CETELEM S.A.</c:v>
                </c:pt>
                <c:pt idx="19">
                  <c:v>000 - Outras</c:v>
                </c:pt>
              </c:strCache>
            </c:strRef>
          </c:cat>
          <c:val>
            <c:numRef>
              <c:f>Empréstimo!$I$3:$I$22</c:f>
              <c:numCache>
                <c:formatCode>#,##0</c:formatCode>
                <c:ptCount val="20"/>
                <c:pt idx="0">
                  <c:v>8932444</c:v>
                </c:pt>
                <c:pt idx="1">
                  <c:v>6004104</c:v>
                </c:pt>
                <c:pt idx="2">
                  <c:v>4787502</c:v>
                </c:pt>
                <c:pt idx="3">
                  <c:v>3396180</c:v>
                </c:pt>
                <c:pt idx="4">
                  <c:v>2920379</c:v>
                </c:pt>
                <c:pt idx="5">
                  <c:v>3037299</c:v>
                </c:pt>
                <c:pt idx="6">
                  <c:v>2896997</c:v>
                </c:pt>
                <c:pt idx="7">
                  <c:v>2184797</c:v>
                </c:pt>
                <c:pt idx="8">
                  <c:v>1790618</c:v>
                </c:pt>
                <c:pt idx="9">
                  <c:v>1409136</c:v>
                </c:pt>
                <c:pt idx="10">
                  <c:v>848032</c:v>
                </c:pt>
                <c:pt idx="11">
                  <c:v>1325053</c:v>
                </c:pt>
                <c:pt idx="12">
                  <c:v>1270163</c:v>
                </c:pt>
                <c:pt idx="13">
                  <c:v>1188243</c:v>
                </c:pt>
                <c:pt idx="14">
                  <c:v>1258533</c:v>
                </c:pt>
                <c:pt idx="15">
                  <c:v>861175</c:v>
                </c:pt>
                <c:pt idx="16">
                  <c:v>782812</c:v>
                </c:pt>
                <c:pt idx="17">
                  <c:v>524836</c:v>
                </c:pt>
                <c:pt idx="18">
                  <c:v>0</c:v>
                </c:pt>
                <c:pt idx="19">
                  <c:v>1610952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E94-42B0-8546-3FD58EC7C42B}"/>
            </c:ext>
          </c:extLst>
        </c:ser>
        <c:ser>
          <c:idx val="8"/>
          <c:order val="8"/>
          <c:tx>
            <c:strRef>
              <c:f>Empréstimo!$J$2</c:f>
              <c:strCache>
                <c:ptCount val="1"/>
                <c:pt idx="0">
                  <c:v>set/2023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626 - BANCO C6 CONSIGNADO</c:v>
                </c:pt>
                <c:pt idx="5">
                  <c:v>104 - CAIXA ECONOMICA FEDERAL</c:v>
                </c:pt>
                <c:pt idx="6">
                  <c:v>341 - BANCO ITAU S/A</c:v>
                </c:pt>
                <c:pt idx="7">
                  <c:v>001 - BANCO DO BRASIL S/A</c:v>
                </c:pt>
                <c:pt idx="8">
                  <c:v>121 - BANCO AGIBANK S.A.</c:v>
                </c:pt>
                <c:pt idx="9">
                  <c:v>254 - PARANA BANCO S. A.</c:v>
                </c:pt>
                <c:pt idx="10">
                  <c:v>935 - FACTA FINANCEIRA S A</c:v>
                </c:pt>
                <c:pt idx="11">
                  <c:v>041 - BANCO DO ESTADO DO RIO GRANDE DO SUL S/A</c:v>
                </c:pt>
                <c:pt idx="12">
                  <c:v>422 - BANCO SAFRA S/A</c:v>
                </c:pt>
                <c:pt idx="13">
                  <c:v>394 - BANCO BRADESCO FINANCIAMENTOS S.A.</c:v>
                </c:pt>
                <c:pt idx="14">
                  <c:v>*752 - CETELEM-BNP	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*739 - BANCO CETELEM S.A.</c:v>
                </c:pt>
                <c:pt idx="19">
                  <c:v>000 - Outras</c:v>
                </c:pt>
              </c:strCache>
            </c:strRef>
          </c:cat>
          <c:val>
            <c:numRef>
              <c:f>Empréstimo!$J$3:$J$22</c:f>
              <c:numCache>
                <c:formatCode>#,##0</c:formatCode>
                <c:ptCount val="20"/>
                <c:pt idx="0">
                  <c:v>8849221</c:v>
                </c:pt>
                <c:pt idx="1">
                  <c:v>5963552</c:v>
                </c:pt>
                <c:pt idx="2">
                  <c:v>4834268</c:v>
                </c:pt>
                <c:pt idx="3">
                  <c:v>3433842</c:v>
                </c:pt>
                <c:pt idx="4">
                  <c:v>3013053</c:v>
                </c:pt>
                <c:pt idx="5">
                  <c:v>3035142</c:v>
                </c:pt>
                <c:pt idx="6">
                  <c:v>2864965</c:v>
                </c:pt>
                <c:pt idx="7">
                  <c:v>2193201</c:v>
                </c:pt>
                <c:pt idx="8">
                  <c:v>1817637</c:v>
                </c:pt>
                <c:pt idx="9">
                  <c:v>1418681</c:v>
                </c:pt>
                <c:pt idx="10">
                  <c:v>902626</c:v>
                </c:pt>
                <c:pt idx="11">
                  <c:v>1368062</c:v>
                </c:pt>
                <c:pt idx="12">
                  <c:v>1242560</c:v>
                </c:pt>
                <c:pt idx="13">
                  <c:v>1170920</c:v>
                </c:pt>
                <c:pt idx="14">
                  <c:v>1222549</c:v>
                </c:pt>
                <c:pt idx="15">
                  <c:v>870415</c:v>
                </c:pt>
                <c:pt idx="16">
                  <c:v>805733</c:v>
                </c:pt>
                <c:pt idx="17">
                  <c:v>502026</c:v>
                </c:pt>
                <c:pt idx="18">
                  <c:v>0</c:v>
                </c:pt>
                <c:pt idx="19">
                  <c:v>1636194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E94-42B0-8546-3FD58EC7C42B}"/>
            </c:ext>
          </c:extLst>
        </c:ser>
        <c:ser>
          <c:idx val="9"/>
          <c:order val="9"/>
          <c:tx>
            <c:strRef>
              <c:f>Empréstimo!$K$2</c:f>
              <c:strCache>
                <c:ptCount val="1"/>
                <c:pt idx="0">
                  <c:v>out/2023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626 - BANCO C6 CONSIGNADO</c:v>
                </c:pt>
                <c:pt idx="5">
                  <c:v>104 - CAIXA ECONOMICA FEDERAL</c:v>
                </c:pt>
                <c:pt idx="6">
                  <c:v>341 - BANCO ITAU S/A</c:v>
                </c:pt>
                <c:pt idx="7">
                  <c:v>001 - BANCO DO BRASIL S/A</c:v>
                </c:pt>
                <c:pt idx="8">
                  <c:v>121 - BANCO AGIBANK S.A.</c:v>
                </c:pt>
                <c:pt idx="9">
                  <c:v>254 - PARANA BANCO S. A.</c:v>
                </c:pt>
                <c:pt idx="10">
                  <c:v>935 - FACTA FINANCEIRA S A</c:v>
                </c:pt>
                <c:pt idx="11">
                  <c:v>041 - BANCO DO ESTADO DO RIO GRANDE DO SUL S/A</c:v>
                </c:pt>
                <c:pt idx="12">
                  <c:v>422 - BANCO SAFRA S/A</c:v>
                </c:pt>
                <c:pt idx="13">
                  <c:v>394 - BANCO BRADESCO FINANCIAMENTOS S.A.</c:v>
                </c:pt>
                <c:pt idx="14">
                  <c:v>*752 - CETELEM-BNP	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*739 - BANCO CETELEM S.A.</c:v>
                </c:pt>
                <c:pt idx="19">
                  <c:v>000 - Outras</c:v>
                </c:pt>
              </c:strCache>
            </c:strRef>
          </c:cat>
          <c:val>
            <c:numRef>
              <c:f>Empréstimo!$K$3:$K$22</c:f>
              <c:numCache>
                <c:formatCode>#,##0</c:formatCode>
                <c:ptCount val="20"/>
                <c:pt idx="0">
                  <c:v>8748207</c:v>
                </c:pt>
                <c:pt idx="1">
                  <c:v>5926643</c:v>
                </c:pt>
                <c:pt idx="2">
                  <c:v>4846336</c:v>
                </c:pt>
                <c:pt idx="3">
                  <c:v>3435137</c:v>
                </c:pt>
                <c:pt idx="4">
                  <c:v>3075445</c:v>
                </c:pt>
                <c:pt idx="5">
                  <c:v>3028245</c:v>
                </c:pt>
                <c:pt idx="6">
                  <c:v>2840237</c:v>
                </c:pt>
                <c:pt idx="7">
                  <c:v>2202580</c:v>
                </c:pt>
                <c:pt idx="8">
                  <c:v>1860049</c:v>
                </c:pt>
                <c:pt idx="9">
                  <c:v>1424237</c:v>
                </c:pt>
                <c:pt idx="10">
                  <c:v>958400</c:v>
                </c:pt>
                <c:pt idx="11">
                  <c:v>1371936</c:v>
                </c:pt>
                <c:pt idx="12">
                  <c:v>1214602</c:v>
                </c:pt>
                <c:pt idx="13">
                  <c:v>1148667</c:v>
                </c:pt>
                <c:pt idx="14">
                  <c:v>1186709</c:v>
                </c:pt>
                <c:pt idx="15">
                  <c:v>873024</c:v>
                </c:pt>
                <c:pt idx="16">
                  <c:v>814911</c:v>
                </c:pt>
                <c:pt idx="17">
                  <c:v>496747</c:v>
                </c:pt>
                <c:pt idx="18">
                  <c:v>0</c:v>
                </c:pt>
                <c:pt idx="19">
                  <c:v>1666299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E94-42B0-8546-3FD58EC7C42B}"/>
            </c:ext>
          </c:extLst>
        </c:ser>
        <c:ser>
          <c:idx val="10"/>
          <c:order val="10"/>
          <c:tx>
            <c:strRef>
              <c:f>Empréstimo!$L$2</c:f>
              <c:strCache>
                <c:ptCount val="1"/>
                <c:pt idx="0">
                  <c:v>nov/2023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626 - BANCO C6 CONSIGNADO</c:v>
                </c:pt>
                <c:pt idx="5">
                  <c:v>104 - CAIXA ECONOMICA FEDERAL</c:v>
                </c:pt>
                <c:pt idx="6">
                  <c:v>341 - BANCO ITAU S/A</c:v>
                </c:pt>
                <c:pt idx="7">
                  <c:v>001 - BANCO DO BRASIL S/A</c:v>
                </c:pt>
                <c:pt idx="8">
                  <c:v>121 - BANCO AGIBANK S.A.</c:v>
                </c:pt>
                <c:pt idx="9">
                  <c:v>254 - PARANA BANCO S. A.</c:v>
                </c:pt>
                <c:pt idx="10">
                  <c:v>935 - FACTA FINANCEIRA S A</c:v>
                </c:pt>
                <c:pt idx="11">
                  <c:v>041 - BANCO DO ESTADO DO RIO GRANDE DO SUL S/A</c:v>
                </c:pt>
                <c:pt idx="12">
                  <c:v>422 - BANCO SAFRA S/A</c:v>
                </c:pt>
                <c:pt idx="13">
                  <c:v>394 - BANCO BRADESCO FINANCIAMENTOS S.A.</c:v>
                </c:pt>
                <c:pt idx="14">
                  <c:v>*752 - CETELEM-BNP	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*739 - BANCO CETELEM S.A.</c:v>
                </c:pt>
                <c:pt idx="19">
                  <c:v>000 - Outras</c:v>
                </c:pt>
              </c:strCache>
            </c:strRef>
          </c:cat>
          <c:val>
            <c:numRef>
              <c:f>Empréstimo!$L$3:$L$22</c:f>
              <c:numCache>
                <c:formatCode>#,##0</c:formatCode>
                <c:ptCount val="20"/>
                <c:pt idx="0">
                  <c:v>8669063</c:v>
                </c:pt>
                <c:pt idx="1">
                  <c:v>5895125</c:v>
                </c:pt>
                <c:pt idx="2">
                  <c:v>4825037</c:v>
                </c:pt>
                <c:pt idx="3">
                  <c:v>3509505</c:v>
                </c:pt>
                <c:pt idx="4">
                  <c:v>3126383</c:v>
                </c:pt>
                <c:pt idx="5">
                  <c:v>3028289</c:v>
                </c:pt>
                <c:pt idx="6">
                  <c:v>2816668</c:v>
                </c:pt>
                <c:pt idx="7">
                  <c:v>2214481</c:v>
                </c:pt>
                <c:pt idx="8">
                  <c:v>1889564</c:v>
                </c:pt>
                <c:pt idx="9">
                  <c:v>1430634</c:v>
                </c:pt>
                <c:pt idx="10">
                  <c:v>1016231</c:v>
                </c:pt>
                <c:pt idx="11">
                  <c:v>1345068</c:v>
                </c:pt>
                <c:pt idx="12">
                  <c:v>1185155</c:v>
                </c:pt>
                <c:pt idx="13">
                  <c:v>1127956</c:v>
                </c:pt>
                <c:pt idx="14">
                  <c:v>1157808</c:v>
                </c:pt>
                <c:pt idx="15">
                  <c:v>881975</c:v>
                </c:pt>
                <c:pt idx="16">
                  <c:v>820637</c:v>
                </c:pt>
                <c:pt idx="17">
                  <c:v>512063</c:v>
                </c:pt>
                <c:pt idx="18">
                  <c:v>0</c:v>
                </c:pt>
                <c:pt idx="19">
                  <c:v>1717170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E94-42B0-8546-3FD58EC7C42B}"/>
            </c:ext>
          </c:extLst>
        </c:ser>
        <c:ser>
          <c:idx val="11"/>
          <c:order val="11"/>
          <c:tx>
            <c:strRef>
              <c:f>Empréstimo!$M$2</c:f>
              <c:strCache>
                <c:ptCount val="1"/>
                <c:pt idx="0">
                  <c:v>dez/2023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626 - BANCO C6 CONSIGNADO</c:v>
                </c:pt>
                <c:pt idx="5">
                  <c:v>104 - CAIXA ECONOMICA FEDERAL</c:v>
                </c:pt>
                <c:pt idx="6">
                  <c:v>341 - BANCO ITAU S/A</c:v>
                </c:pt>
                <c:pt idx="7">
                  <c:v>001 - BANCO DO BRASIL S/A</c:v>
                </c:pt>
                <c:pt idx="8">
                  <c:v>121 - BANCO AGIBANK S.A.</c:v>
                </c:pt>
                <c:pt idx="9">
                  <c:v>254 - PARANA BANCO S. A.</c:v>
                </c:pt>
                <c:pt idx="10">
                  <c:v>935 - FACTA FINANCEIRA S A</c:v>
                </c:pt>
                <c:pt idx="11">
                  <c:v>041 - BANCO DO ESTADO DO RIO GRANDE DO SUL S/A</c:v>
                </c:pt>
                <c:pt idx="12">
                  <c:v>422 - BANCO SAFRA S/A</c:v>
                </c:pt>
                <c:pt idx="13">
                  <c:v>394 - BANCO BRADESCO FINANCIAMENTOS S.A.</c:v>
                </c:pt>
                <c:pt idx="14">
                  <c:v>*752 - CETELEM-BNP	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*739 - BANCO CETELEM S.A.</c:v>
                </c:pt>
                <c:pt idx="19">
                  <c:v>000 - Outras</c:v>
                </c:pt>
              </c:strCache>
            </c:strRef>
          </c:cat>
          <c:val>
            <c:numRef>
              <c:f>Empréstimo!$M$3:$M$22</c:f>
              <c:numCache>
                <c:formatCode>#,##0</c:formatCode>
                <c:ptCount val="20"/>
                <c:pt idx="0">
                  <c:v>8746350</c:v>
                </c:pt>
                <c:pt idx="1">
                  <c:v>6045869</c:v>
                </c:pt>
                <c:pt idx="2">
                  <c:v>4875377</c:v>
                </c:pt>
                <c:pt idx="3">
                  <c:v>3669363</c:v>
                </c:pt>
                <c:pt idx="4">
                  <c:v>3246414</c:v>
                </c:pt>
                <c:pt idx="5">
                  <c:v>3085859</c:v>
                </c:pt>
                <c:pt idx="6">
                  <c:v>2923014</c:v>
                </c:pt>
                <c:pt idx="7">
                  <c:v>2324144</c:v>
                </c:pt>
                <c:pt idx="8">
                  <c:v>2034363</c:v>
                </c:pt>
                <c:pt idx="9">
                  <c:v>1542905</c:v>
                </c:pt>
                <c:pt idx="10">
                  <c:v>1150850</c:v>
                </c:pt>
                <c:pt idx="11">
                  <c:v>1373738</c:v>
                </c:pt>
                <c:pt idx="12">
                  <c:v>1190589</c:v>
                </c:pt>
                <c:pt idx="13">
                  <c:v>1123283</c:v>
                </c:pt>
                <c:pt idx="14">
                  <c:v>1148373</c:v>
                </c:pt>
                <c:pt idx="15">
                  <c:v>925708</c:v>
                </c:pt>
                <c:pt idx="16">
                  <c:v>890495</c:v>
                </c:pt>
                <c:pt idx="17">
                  <c:v>539848</c:v>
                </c:pt>
                <c:pt idx="18">
                  <c:v>0</c:v>
                </c:pt>
                <c:pt idx="19">
                  <c:v>1855990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3E94-42B0-8546-3FD58EC7C42B}"/>
            </c:ext>
          </c:extLst>
        </c:ser>
        <c:ser>
          <c:idx val="12"/>
          <c:order val="12"/>
          <c:tx>
            <c:strRef>
              <c:f>Empréstimo!$N$2</c:f>
              <c:strCache>
                <c:ptCount val="1"/>
                <c:pt idx="0">
                  <c:v>jan/2024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626 - BANCO C6 CONSIGNADO</c:v>
                </c:pt>
                <c:pt idx="5">
                  <c:v>104 - CAIXA ECONOMICA FEDERAL</c:v>
                </c:pt>
                <c:pt idx="6">
                  <c:v>341 - BANCO ITAU S/A</c:v>
                </c:pt>
                <c:pt idx="7">
                  <c:v>001 - BANCO DO BRASIL S/A</c:v>
                </c:pt>
                <c:pt idx="8">
                  <c:v>121 - BANCO AGIBANK S.A.</c:v>
                </c:pt>
                <c:pt idx="9">
                  <c:v>254 - PARANA BANCO S. A.</c:v>
                </c:pt>
                <c:pt idx="10">
                  <c:v>935 - FACTA FINANCEIRA S A</c:v>
                </c:pt>
                <c:pt idx="11">
                  <c:v>041 - BANCO DO ESTADO DO RIO GRANDE DO SUL S/A</c:v>
                </c:pt>
                <c:pt idx="12">
                  <c:v>422 - BANCO SAFRA S/A</c:v>
                </c:pt>
                <c:pt idx="13">
                  <c:v>394 - BANCO BRADESCO FINANCIAMENTOS S.A.</c:v>
                </c:pt>
                <c:pt idx="14">
                  <c:v>*752 - CETELEM-BNP	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*739 - BANCO CETELEM S.A.</c:v>
                </c:pt>
                <c:pt idx="19">
                  <c:v>000 - Outras</c:v>
                </c:pt>
              </c:strCache>
            </c:strRef>
          </c:cat>
          <c:val>
            <c:numRef>
              <c:f>Empréstimo!$N$3:$N$22</c:f>
              <c:numCache>
                <c:formatCode>#,##0</c:formatCode>
                <c:ptCount val="20"/>
                <c:pt idx="0">
                  <c:v>8804260</c:v>
                </c:pt>
                <c:pt idx="1">
                  <c:v>6272436</c:v>
                </c:pt>
                <c:pt idx="2">
                  <c:v>5134057</c:v>
                </c:pt>
                <c:pt idx="3">
                  <c:v>3950414</c:v>
                </c:pt>
                <c:pt idx="4">
                  <c:v>3643575</c:v>
                </c:pt>
                <c:pt idx="5">
                  <c:v>3183574</c:v>
                </c:pt>
                <c:pt idx="6">
                  <c:v>3113076</c:v>
                </c:pt>
                <c:pt idx="7">
                  <c:v>2499631</c:v>
                </c:pt>
                <c:pt idx="8">
                  <c:v>2362382</c:v>
                </c:pt>
                <c:pt idx="9">
                  <c:v>1705863</c:v>
                </c:pt>
                <c:pt idx="10">
                  <c:v>1431128</c:v>
                </c:pt>
                <c:pt idx="11">
                  <c:v>1429502</c:v>
                </c:pt>
                <c:pt idx="12">
                  <c:v>1218968</c:v>
                </c:pt>
                <c:pt idx="13">
                  <c:v>1112254</c:v>
                </c:pt>
                <c:pt idx="14">
                  <c:v>1110753</c:v>
                </c:pt>
                <c:pt idx="15">
                  <c:v>1051639</c:v>
                </c:pt>
                <c:pt idx="16">
                  <c:v>985454</c:v>
                </c:pt>
                <c:pt idx="17">
                  <c:v>640442</c:v>
                </c:pt>
                <c:pt idx="18">
                  <c:v>0</c:v>
                </c:pt>
                <c:pt idx="19">
                  <c:v>2070710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E94-42B0-8546-3FD58EC7C42B}"/>
            </c:ext>
          </c:extLst>
        </c:ser>
        <c:ser>
          <c:idx val="13"/>
          <c:order val="13"/>
          <c:tx>
            <c:strRef>
              <c:f>Empréstimo!$O$2</c:f>
              <c:strCache>
                <c:ptCount val="1"/>
                <c:pt idx="0">
                  <c:v>fev/2024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626 - BANCO C6 CONSIGNADO</c:v>
                </c:pt>
                <c:pt idx="5">
                  <c:v>104 - CAIXA ECONOMICA FEDERAL</c:v>
                </c:pt>
                <c:pt idx="6">
                  <c:v>341 - BANCO ITAU S/A</c:v>
                </c:pt>
                <c:pt idx="7">
                  <c:v>001 - BANCO DO BRASIL S/A</c:v>
                </c:pt>
                <c:pt idx="8">
                  <c:v>121 - BANCO AGIBANK S.A.</c:v>
                </c:pt>
                <c:pt idx="9">
                  <c:v>254 - PARANA BANCO S. A.</c:v>
                </c:pt>
                <c:pt idx="10">
                  <c:v>935 - FACTA FINANCEIRA S A</c:v>
                </c:pt>
                <c:pt idx="11">
                  <c:v>041 - BANCO DO ESTADO DO RIO GRANDE DO SUL S/A</c:v>
                </c:pt>
                <c:pt idx="12">
                  <c:v>422 - BANCO SAFRA S/A</c:v>
                </c:pt>
                <c:pt idx="13">
                  <c:v>394 - BANCO BRADESCO FINANCIAMENTOS S.A.</c:v>
                </c:pt>
                <c:pt idx="14">
                  <c:v>*752 - CETELEM-BNP	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*739 - BANCO CETELEM S.A.</c:v>
                </c:pt>
                <c:pt idx="19">
                  <c:v>000 - Outras</c:v>
                </c:pt>
              </c:strCache>
            </c:strRef>
          </c:cat>
          <c:val>
            <c:numRef>
              <c:f>Empréstimo!$O$3:$O$22</c:f>
              <c:numCache>
                <c:formatCode>#,##0</c:formatCode>
                <c:ptCount val="20"/>
                <c:pt idx="0">
                  <c:v>8439329</c:v>
                </c:pt>
                <c:pt idx="1">
                  <c:v>5941252</c:v>
                </c:pt>
                <c:pt idx="2">
                  <c:v>4987979</c:v>
                </c:pt>
                <c:pt idx="3">
                  <c:v>3909193</c:v>
                </c:pt>
                <c:pt idx="4">
                  <c:v>3499523</c:v>
                </c:pt>
                <c:pt idx="5">
                  <c:v>3069241</c:v>
                </c:pt>
                <c:pt idx="6">
                  <c:v>2868192</c:v>
                </c:pt>
                <c:pt idx="7">
                  <c:v>2339609</c:v>
                </c:pt>
                <c:pt idx="8">
                  <c:v>2145917</c:v>
                </c:pt>
                <c:pt idx="9">
                  <c:v>1503852</c:v>
                </c:pt>
                <c:pt idx="10">
                  <c:v>1333958</c:v>
                </c:pt>
                <c:pt idx="11">
                  <c:v>1330179</c:v>
                </c:pt>
                <c:pt idx="12">
                  <c:v>1120811</c:v>
                </c:pt>
                <c:pt idx="13">
                  <c:v>1060784</c:v>
                </c:pt>
                <c:pt idx="14">
                  <c:v>1029901</c:v>
                </c:pt>
                <c:pt idx="15">
                  <c:v>1006613</c:v>
                </c:pt>
                <c:pt idx="16">
                  <c:v>885511</c:v>
                </c:pt>
                <c:pt idx="17">
                  <c:v>614360</c:v>
                </c:pt>
                <c:pt idx="18">
                  <c:v>0</c:v>
                </c:pt>
                <c:pt idx="19">
                  <c:v>1984553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3E94-42B0-8546-3FD58EC7C42B}"/>
            </c:ext>
          </c:extLst>
        </c:ser>
        <c:ser>
          <c:idx val="14"/>
          <c:order val="14"/>
          <c:tx>
            <c:strRef>
              <c:f>Empréstimo!$P$2</c:f>
              <c:strCache>
                <c:ptCount val="1"/>
                <c:pt idx="0">
                  <c:v>mar/2024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626 - BANCO C6 CONSIGNADO</c:v>
                </c:pt>
                <c:pt idx="5">
                  <c:v>104 - CAIXA ECONOMICA FEDERAL</c:v>
                </c:pt>
                <c:pt idx="6">
                  <c:v>341 - BANCO ITAU S/A</c:v>
                </c:pt>
                <c:pt idx="7">
                  <c:v>001 - BANCO DO BRASIL S/A</c:v>
                </c:pt>
                <c:pt idx="8">
                  <c:v>121 - BANCO AGIBANK S.A.</c:v>
                </c:pt>
                <c:pt idx="9">
                  <c:v>254 - PARANA BANCO S. A.</c:v>
                </c:pt>
                <c:pt idx="10">
                  <c:v>935 - FACTA FINANCEIRA S A</c:v>
                </c:pt>
                <c:pt idx="11">
                  <c:v>041 - BANCO DO ESTADO DO RIO GRANDE DO SUL S/A</c:v>
                </c:pt>
                <c:pt idx="12">
                  <c:v>422 - BANCO SAFRA S/A</c:v>
                </c:pt>
                <c:pt idx="13">
                  <c:v>394 - BANCO BRADESCO FINANCIAMENTOS S.A.</c:v>
                </c:pt>
                <c:pt idx="14">
                  <c:v>*752 - CETELEM-BNP	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*739 - BANCO CETELEM S.A.</c:v>
                </c:pt>
                <c:pt idx="19">
                  <c:v>000 - Outras</c:v>
                </c:pt>
              </c:strCache>
            </c:strRef>
          </c:cat>
          <c:val>
            <c:numRef>
              <c:f>Empréstimo!$P$3:$P$22</c:f>
              <c:numCache>
                <c:formatCode>#,##0</c:formatCode>
                <c:ptCount val="20"/>
                <c:pt idx="0">
                  <c:v>8346670</c:v>
                </c:pt>
                <c:pt idx="1">
                  <c:v>5920966</c:v>
                </c:pt>
                <c:pt idx="2">
                  <c:v>4962295</c:v>
                </c:pt>
                <c:pt idx="3">
                  <c:v>3945699</c:v>
                </c:pt>
                <c:pt idx="4">
                  <c:v>3567839</c:v>
                </c:pt>
                <c:pt idx="5">
                  <c:v>3068485</c:v>
                </c:pt>
                <c:pt idx="6">
                  <c:v>2858180</c:v>
                </c:pt>
                <c:pt idx="7">
                  <c:v>2361457</c:v>
                </c:pt>
                <c:pt idx="8">
                  <c:v>2175353</c:v>
                </c:pt>
                <c:pt idx="9">
                  <c:v>1512989</c:v>
                </c:pt>
                <c:pt idx="10">
                  <c:v>1436088</c:v>
                </c:pt>
                <c:pt idx="11">
                  <c:v>1304990</c:v>
                </c:pt>
                <c:pt idx="12">
                  <c:v>1083793</c:v>
                </c:pt>
                <c:pt idx="13">
                  <c:v>1033948</c:v>
                </c:pt>
                <c:pt idx="14">
                  <c:v>977496</c:v>
                </c:pt>
                <c:pt idx="15">
                  <c:v>1030329</c:v>
                </c:pt>
                <c:pt idx="16">
                  <c:v>891107</c:v>
                </c:pt>
                <c:pt idx="17">
                  <c:v>576089</c:v>
                </c:pt>
                <c:pt idx="18">
                  <c:v>0</c:v>
                </c:pt>
                <c:pt idx="19">
                  <c:v>2132861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3E94-42B0-8546-3FD58EC7C4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15642816"/>
        <c:axId val="847805952"/>
      </c:barChart>
      <c:catAx>
        <c:axId val="815642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47805952"/>
        <c:crosses val="autoZero"/>
        <c:auto val="1"/>
        <c:lblAlgn val="ctr"/>
        <c:lblOffset val="100"/>
        <c:noMultiLvlLbl val="0"/>
      </c:catAx>
      <c:valAx>
        <c:axId val="847805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15642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584381223852371E-3"/>
          <c:y val="0.86226388183286773"/>
          <c:w val="0.98283123755229529"/>
          <c:h val="0.121318749884195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1883382078423321E-3"/>
                  <c:y val="4.30489589688986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429-4168-AB8F-B986E30A9198}"/>
                </c:ext>
              </c:extLst>
            </c:dLbl>
            <c:dLbl>
              <c:idx val="1"/>
              <c:layout>
                <c:manualLayout>
                  <c:x val="-1.094169103921166E-3"/>
                  <c:y val="-4.0516667264845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429-4168-AB8F-B986E30A9198}"/>
                </c:ext>
              </c:extLst>
            </c:dLbl>
            <c:dLbl>
              <c:idx val="2"/>
              <c:layout>
                <c:manualLayout>
                  <c:x val="-1.0941691039212061E-3"/>
                  <c:y val="5.06458340810572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429-4168-AB8F-B986E30A9198}"/>
                </c:ext>
              </c:extLst>
            </c:dLbl>
            <c:dLbl>
              <c:idx val="3"/>
              <c:layout>
                <c:manualLayout>
                  <c:x val="-2.1883382078423321E-3"/>
                  <c:y val="-4.30489589688987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429-4168-AB8F-B986E30A9198}"/>
                </c:ext>
              </c:extLst>
            </c:dLbl>
            <c:dLbl>
              <c:idx val="4"/>
              <c:layout>
                <c:manualLayout>
                  <c:x val="4.0119070351518558E-17"/>
                  <c:y val="-2.78552087445815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429-4168-AB8F-B986E30A9198}"/>
                </c:ext>
              </c:extLst>
            </c:dLbl>
            <c:dLbl>
              <c:idx val="5"/>
              <c:layout>
                <c:manualLayout>
                  <c:x val="0"/>
                  <c:y val="3.79843755607929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429-4168-AB8F-B986E30A9198}"/>
                </c:ext>
              </c:extLst>
            </c:dLbl>
            <c:dLbl>
              <c:idx val="6"/>
              <c:layout>
                <c:manualLayout>
                  <c:x val="-4.3766764156846641E-3"/>
                  <c:y val="4.55812506729515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429-4168-AB8F-B986E30A9198}"/>
                </c:ext>
              </c:extLst>
            </c:dLbl>
            <c:dLbl>
              <c:idx val="7"/>
              <c:layout>
                <c:manualLayout>
                  <c:x val="0"/>
                  <c:y val="-2.78552087445814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429-4168-AB8F-B986E30A9198}"/>
                </c:ext>
              </c:extLst>
            </c:dLbl>
            <c:dLbl>
              <c:idx val="8"/>
              <c:layout>
                <c:manualLayout>
                  <c:x val="2.1883382078422518E-3"/>
                  <c:y val="2.78552087445814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429-4168-AB8F-B986E30A9198}"/>
                </c:ext>
              </c:extLst>
            </c:dLbl>
            <c:dLbl>
              <c:idx val="9"/>
              <c:layout>
                <c:manualLayout>
                  <c:x val="-2.1883382078423321E-3"/>
                  <c:y val="-3.79843755607929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429-4168-AB8F-B986E30A9198}"/>
                </c:ext>
              </c:extLst>
            </c:dLbl>
            <c:dLbl>
              <c:idx val="11"/>
              <c:layout>
                <c:manualLayout>
                  <c:x val="0"/>
                  <c:y val="4.0516667264845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0429-4168-AB8F-B986E30A9198}"/>
                </c:ext>
              </c:extLst>
            </c:dLbl>
            <c:dLbl>
              <c:idx val="13"/>
              <c:layout>
                <c:manualLayout>
                  <c:x val="1.094169103921166E-3"/>
                  <c:y val="3.29197921526872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429-4168-AB8F-B986E30A9198}"/>
                </c:ext>
              </c:extLst>
            </c:dLbl>
            <c:dLbl>
              <c:idx val="14"/>
              <c:layout>
                <c:manualLayout>
                  <c:x val="-3.2825073117634983E-3"/>
                  <c:y val="-3.03875004486343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0429-4168-AB8F-B986E30A91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2540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Empréstimo!$B$93:$P$93</c:f>
              <c:numCache>
                <c:formatCode>mmm\-yy</c:formatCode>
                <c:ptCount val="15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  <c:pt idx="12">
                  <c:v>45292</c:v>
                </c:pt>
                <c:pt idx="13">
                  <c:v>45323</c:v>
                </c:pt>
                <c:pt idx="14">
                  <c:v>45352</c:v>
                </c:pt>
              </c:numCache>
            </c:numRef>
          </c:cat>
          <c:val>
            <c:numRef>
              <c:f>Empréstimo!$B$94:$P$94</c:f>
              <c:numCache>
                <c:formatCode>#,##0</c:formatCode>
                <c:ptCount val="15"/>
                <c:pt idx="0">
                  <c:v>46390393</c:v>
                </c:pt>
                <c:pt idx="1">
                  <c:v>47097456</c:v>
                </c:pt>
                <c:pt idx="2">
                  <c:v>47131820</c:v>
                </c:pt>
                <c:pt idx="3">
                  <c:v>47275686</c:v>
                </c:pt>
                <c:pt idx="4">
                  <c:v>47439478</c:v>
                </c:pt>
                <c:pt idx="5">
                  <c:v>47319392</c:v>
                </c:pt>
                <c:pt idx="6">
                  <c:v>47179005</c:v>
                </c:pt>
                <c:pt idx="7">
                  <c:v>47029255</c:v>
                </c:pt>
                <c:pt idx="8">
                  <c:v>47144647</c:v>
                </c:pt>
                <c:pt idx="9">
                  <c:v>47118411</c:v>
                </c:pt>
                <c:pt idx="10">
                  <c:v>47168812</c:v>
                </c:pt>
                <c:pt idx="11">
                  <c:v>48692532</c:v>
                </c:pt>
                <c:pt idx="12">
                  <c:v>51720118</c:v>
                </c:pt>
                <c:pt idx="13">
                  <c:v>49070757</c:v>
                </c:pt>
                <c:pt idx="14">
                  <c:v>49186634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429-4168-AB8F-B986E30A91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31767104"/>
        <c:axId val="739849472"/>
      </c:lineChart>
      <c:dateAx>
        <c:axId val="73176710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39849472"/>
        <c:crosses val="autoZero"/>
        <c:auto val="1"/>
        <c:lblOffset val="100"/>
        <c:baseTimeUnit val="months"/>
      </c:dateAx>
      <c:valAx>
        <c:axId val="739849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31767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RMC!$B$1</c:f>
              <c:strCache>
                <c:ptCount val="1"/>
                <c:pt idx="0">
                  <c:v>jan/2023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RMC!$A$2:$A$23</c:f>
              <c:strCache>
                <c:ptCount val="22"/>
                <c:pt idx="0">
                  <c:v>318 - BANCO BMG S. A.</c:v>
                </c:pt>
                <c:pt idx="1">
                  <c:v>623 - BANCO PAN S/A</c:v>
                </c:pt>
                <c:pt idx="2">
                  <c:v>104 - CAIXA ECONOMICA FEDERAL</c:v>
                </c:pt>
                <c:pt idx="3">
                  <c:v>237 - BANCO BRADESCO S/A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*752 - CETELEM-BNP	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121 - BANCO AGIBANK S.A.</c:v>
                </c:pt>
                <c:pt idx="12">
                  <c:v>903 - BANCO INTER S/A</c:v>
                </c:pt>
                <c:pt idx="13">
                  <c:v>001 - BANCO DO BRASIL S/A</c:v>
                </c:pt>
                <c:pt idx="14">
                  <c:v>243 - BANCO MASTER S.A.</c:v>
                </c:pt>
                <c:pt idx="15">
                  <c:v>465 - CAPITAL CONSIG</c:v>
                </c:pt>
                <c:pt idx="16">
                  <c:v>233 - BANCO CIFRA S A</c:v>
                </c:pt>
                <c:pt idx="17">
                  <c:v>422 - BANCO SAFRA S/A</c:v>
                </c:pt>
                <c:pt idx="18">
                  <c:v>341 - BANCO ITAU S/A</c:v>
                </c:pt>
                <c:pt idx="19">
                  <c:v>254 - PARANA BANCO S. A.</c:v>
                </c:pt>
                <c:pt idx="20">
                  <c:v>*739 - BANCO CETELEM S.A.</c:v>
                </c:pt>
                <c:pt idx="21">
                  <c:v>000 - OUTRAS</c:v>
                </c:pt>
              </c:strCache>
            </c:strRef>
          </c:cat>
          <c:val>
            <c:numRef>
              <c:f>RMC!$B$2:$B$23</c:f>
              <c:numCache>
                <c:formatCode>#,##0</c:formatCode>
                <c:ptCount val="22"/>
                <c:pt idx="0">
                  <c:v>4387136</c:v>
                </c:pt>
                <c:pt idx="1">
                  <c:v>1332333</c:v>
                </c:pt>
                <c:pt idx="2">
                  <c:v>937530</c:v>
                </c:pt>
                <c:pt idx="3">
                  <c:v>1156772</c:v>
                </c:pt>
                <c:pt idx="4">
                  <c:v>554359</c:v>
                </c:pt>
                <c:pt idx="5">
                  <c:v>391533</c:v>
                </c:pt>
                <c:pt idx="6">
                  <c:v>363400</c:v>
                </c:pt>
                <c:pt idx="7">
                  <c:v>327784</c:v>
                </c:pt>
                <c:pt idx="9">
                  <c:v>205556</c:v>
                </c:pt>
                <c:pt idx="10">
                  <c:v>51359</c:v>
                </c:pt>
                <c:pt idx="11">
                  <c:v>778</c:v>
                </c:pt>
                <c:pt idx="12">
                  <c:v>47779</c:v>
                </c:pt>
                <c:pt idx="13">
                  <c:v>38935</c:v>
                </c:pt>
                <c:pt idx="14">
                  <c:v>0</c:v>
                </c:pt>
                <c:pt idx="15">
                  <c:v>35</c:v>
                </c:pt>
                <c:pt idx="16">
                  <c:v>8140</c:v>
                </c:pt>
                <c:pt idx="17">
                  <c:v>3366</c:v>
                </c:pt>
                <c:pt idx="18">
                  <c:v>4309</c:v>
                </c:pt>
                <c:pt idx="19">
                  <c:v>1157</c:v>
                </c:pt>
                <c:pt idx="20">
                  <c:v>367320</c:v>
                </c:pt>
                <c:pt idx="21">
                  <c:v>1542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8A-478B-AA7F-D7AC96D9BD41}"/>
            </c:ext>
          </c:extLst>
        </c:ser>
        <c:ser>
          <c:idx val="1"/>
          <c:order val="1"/>
          <c:tx>
            <c:strRef>
              <c:f>RMC!$C$1</c:f>
              <c:strCache>
                <c:ptCount val="1"/>
                <c:pt idx="0">
                  <c:v>fev/2023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RMC!$A$2:$A$23</c:f>
              <c:strCache>
                <c:ptCount val="22"/>
                <c:pt idx="0">
                  <c:v>318 - BANCO BMG S. A.</c:v>
                </c:pt>
                <c:pt idx="1">
                  <c:v>623 - BANCO PAN S/A</c:v>
                </c:pt>
                <c:pt idx="2">
                  <c:v>104 - CAIXA ECONOMICA FEDERAL</c:v>
                </c:pt>
                <c:pt idx="3">
                  <c:v>237 - BANCO BRADESCO S/A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*752 - CETELEM-BNP	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121 - BANCO AGIBANK S.A.</c:v>
                </c:pt>
                <c:pt idx="12">
                  <c:v>903 - BANCO INTER S/A</c:v>
                </c:pt>
                <c:pt idx="13">
                  <c:v>001 - BANCO DO BRASIL S/A</c:v>
                </c:pt>
                <c:pt idx="14">
                  <c:v>243 - BANCO MASTER S.A.</c:v>
                </c:pt>
                <c:pt idx="15">
                  <c:v>465 - CAPITAL CONSIG</c:v>
                </c:pt>
                <c:pt idx="16">
                  <c:v>233 - BANCO CIFRA S A</c:v>
                </c:pt>
                <c:pt idx="17">
                  <c:v>422 - BANCO SAFRA S/A</c:v>
                </c:pt>
                <c:pt idx="18">
                  <c:v>341 - BANCO ITAU S/A</c:v>
                </c:pt>
                <c:pt idx="19">
                  <c:v>254 - PARANA BANCO S. A.</c:v>
                </c:pt>
                <c:pt idx="20">
                  <c:v>*739 - BANCO CETELEM S.A.</c:v>
                </c:pt>
                <c:pt idx="21">
                  <c:v>000 - OUTRAS</c:v>
                </c:pt>
              </c:strCache>
            </c:strRef>
          </c:cat>
          <c:val>
            <c:numRef>
              <c:f>RMC!$C$2:$C$23</c:f>
              <c:numCache>
                <c:formatCode>#,##0</c:formatCode>
                <c:ptCount val="22"/>
                <c:pt idx="0">
                  <c:v>4400648</c:v>
                </c:pt>
                <c:pt idx="1">
                  <c:v>1371049</c:v>
                </c:pt>
                <c:pt idx="2">
                  <c:v>938200</c:v>
                </c:pt>
                <c:pt idx="3">
                  <c:v>1174845</c:v>
                </c:pt>
                <c:pt idx="4">
                  <c:v>555523</c:v>
                </c:pt>
                <c:pt idx="5">
                  <c:v>396998</c:v>
                </c:pt>
                <c:pt idx="6">
                  <c:v>376879</c:v>
                </c:pt>
                <c:pt idx="7">
                  <c:v>333916</c:v>
                </c:pt>
                <c:pt idx="9">
                  <c:v>205080</c:v>
                </c:pt>
                <c:pt idx="10">
                  <c:v>62637</c:v>
                </c:pt>
                <c:pt idx="11">
                  <c:v>779</c:v>
                </c:pt>
                <c:pt idx="12">
                  <c:v>47641</c:v>
                </c:pt>
                <c:pt idx="13">
                  <c:v>38927</c:v>
                </c:pt>
                <c:pt idx="14">
                  <c:v>0</c:v>
                </c:pt>
                <c:pt idx="15">
                  <c:v>45</c:v>
                </c:pt>
                <c:pt idx="16">
                  <c:v>8136</c:v>
                </c:pt>
                <c:pt idx="17">
                  <c:v>3363</c:v>
                </c:pt>
                <c:pt idx="18">
                  <c:v>4309</c:v>
                </c:pt>
                <c:pt idx="19">
                  <c:v>1157</c:v>
                </c:pt>
                <c:pt idx="20">
                  <c:v>330730</c:v>
                </c:pt>
                <c:pt idx="21">
                  <c:v>1541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8A-478B-AA7F-D7AC96D9BD41}"/>
            </c:ext>
          </c:extLst>
        </c:ser>
        <c:ser>
          <c:idx val="2"/>
          <c:order val="2"/>
          <c:tx>
            <c:strRef>
              <c:f>RMC!$D$1</c:f>
              <c:strCache>
                <c:ptCount val="1"/>
                <c:pt idx="0">
                  <c:v>mar/2023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RMC!$A$2:$A$23</c:f>
              <c:strCache>
                <c:ptCount val="22"/>
                <c:pt idx="0">
                  <c:v>318 - BANCO BMG S. A.</c:v>
                </c:pt>
                <c:pt idx="1">
                  <c:v>623 - BANCO PAN S/A</c:v>
                </c:pt>
                <c:pt idx="2">
                  <c:v>104 - CAIXA ECONOMICA FEDERAL</c:v>
                </c:pt>
                <c:pt idx="3">
                  <c:v>237 - BANCO BRADESCO S/A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*752 - CETELEM-BNP	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121 - BANCO AGIBANK S.A.</c:v>
                </c:pt>
                <c:pt idx="12">
                  <c:v>903 - BANCO INTER S/A</c:v>
                </c:pt>
                <c:pt idx="13">
                  <c:v>001 - BANCO DO BRASIL S/A</c:v>
                </c:pt>
                <c:pt idx="14">
                  <c:v>243 - BANCO MASTER S.A.</c:v>
                </c:pt>
                <c:pt idx="15">
                  <c:v>465 - CAPITAL CONSIG</c:v>
                </c:pt>
                <c:pt idx="16">
                  <c:v>233 - BANCO CIFRA S A</c:v>
                </c:pt>
                <c:pt idx="17">
                  <c:v>422 - BANCO SAFRA S/A</c:v>
                </c:pt>
                <c:pt idx="18">
                  <c:v>341 - BANCO ITAU S/A</c:v>
                </c:pt>
                <c:pt idx="19">
                  <c:v>254 - PARANA BANCO S. A.</c:v>
                </c:pt>
                <c:pt idx="20">
                  <c:v>*739 - BANCO CETELEM S.A.</c:v>
                </c:pt>
                <c:pt idx="21">
                  <c:v>000 - OUTRAS</c:v>
                </c:pt>
              </c:strCache>
            </c:strRef>
          </c:cat>
          <c:val>
            <c:numRef>
              <c:f>RMC!$D$2:$D$23</c:f>
              <c:numCache>
                <c:formatCode>#,##0</c:formatCode>
                <c:ptCount val="22"/>
                <c:pt idx="0">
                  <c:v>4405129</c:v>
                </c:pt>
                <c:pt idx="1">
                  <c:v>1384427</c:v>
                </c:pt>
                <c:pt idx="2">
                  <c:v>938464</c:v>
                </c:pt>
                <c:pt idx="3">
                  <c:v>1174006</c:v>
                </c:pt>
                <c:pt idx="4">
                  <c:v>559796</c:v>
                </c:pt>
                <c:pt idx="5">
                  <c:v>399206</c:v>
                </c:pt>
                <c:pt idx="6">
                  <c:v>384561</c:v>
                </c:pt>
                <c:pt idx="7">
                  <c:v>338707</c:v>
                </c:pt>
                <c:pt idx="9">
                  <c:v>204128</c:v>
                </c:pt>
                <c:pt idx="10">
                  <c:v>67190</c:v>
                </c:pt>
                <c:pt idx="11">
                  <c:v>779</c:v>
                </c:pt>
                <c:pt idx="12">
                  <c:v>47484</c:v>
                </c:pt>
                <c:pt idx="13">
                  <c:v>38922</c:v>
                </c:pt>
                <c:pt idx="14">
                  <c:v>0</c:v>
                </c:pt>
                <c:pt idx="15">
                  <c:v>45</c:v>
                </c:pt>
                <c:pt idx="16">
                  <c:v>8135</c:v>
                </c:pt>
                <c:pt idx="17">
                  <c:v>3356</c:v>
                </c:pt>
                <c:pt idx="18">
                  <c:v>4323</c:v>
                </c:pt>
                <c:pt idx="19">
                  <c:v>1157</c:v>
                </c:pt>
                <c:pt idx="20">
                  <c:v>295658</c:v>
                </c:pt>
                <c:pt idx="21">
                  <c:v>1541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88A-478B-AA7F-D7AC96D9BD41}"/>
            </c:ext>
          </c:extLst>
        </c:ser>
        <c:ser>
          <c:idx val="3"/>
          <c:order val="3"/>
          <c:tx>
            <c:strRef>
              <c:f>RMC!$E$1</c:f>
              <c:strCache>
                <c:ptCount val="1"/>
                <c:pt idx="0">
                  <c:v>abr/2023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RMC!$A$2:$A$23</c:f>
              <c:strCache>
                <c:ptCount val="22"/>
                <c:pt idx="0">
                  <c:v>318 - BANCO BMG S. A.</c:v>
                </c:pt>
                <c:pt idx="1">
                  <c:v>623 - BANCO PAN S/A</c:v>
                </c:pt>
                <c:pt idx="2">
                  <c:v>104 - CAIXA ECONOMICA FEDERAL</c:v>
                </c:pt>
                <c:pt idx="3">
                  <c:v>237 - BANCO BRADESCO S/A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*752 - CETELEM-BNP	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121 - BANCO AGIBANK S.A.</c:v>
                </c:pt>
                <c:pt idx="12">
                  <c:v>903 - BANCO INTER S/A</c:v>
                </c:pt>
                <c:pt idx="13">
                  <c:v>001 - BANCO DO BRASIL S/A</c:v>
                </c:pt>
                <c:pt idx="14">
                  <c:v>243 - BANCO MASTER S.A.</c:v>
                </c:pt>
                <c:pt idx="15">
                  <c:v>465 - CAPITAL CONSIG</c:v>
                </c:pt>
                <c:pt idx="16">
                  <c:v>233 - BANCO CIFRA S A</c:v>
                </c:pt>
                <c:pt idx="17">
                  <c:v>422 - BANCO SAFRA S/A</c:v>
                </c:pt>
                <c:pt idx="18">
                  <c:v>341 - BANCO ITAU S/A</c:v>
                </c:pt>
                <c:pt idx="19">
                  <c:v>254 - PARANA BANCO S. A.</c:v>
                </c:pt>
                <c:pt idx="20">
                  <c:v>*739 - BANCO CETELEM S.A.</c:v>
                </c:pt>
                <c:pt idx="21">
                  <c:v>000 - OUTRAS</c:v>
                </c:pt>
              </c:strCache>
            </c:strRef>
          </c:cat>
          <c:val>
            <c:numRef>
              <c:f>RMC!$E$2:$E$23</c:f>
              <c:numCache>
                <c:formatCode>#,##0</c:formatCode>
                <c:ptCount val="22"/>
                <c:pt idx="0">
                  <c:v>4484432</c:v>
                </c:pt>
                <c:pt idx="1">
                  <c:v>1421059</c:v>
                </c:pt>
                <c:pt idx="2">
                  <c:v>944396</c:v>
                </c:pt>
                <c:pt idx="3">
                  <c:v>1183670</c:v>
                </c:pt>
                <c:pt idx="4">
                  <c:v>567320</c:v>
                </c:pt>
                <c:pt idx="5">
                  <c:v>406035</c:v>
                </c:pt>
                <c:pt idx="6">
                  <c:v>389697</c:v>
                </c:pt>
                <c:pt idx="7">
                  <c:v>345595</c:v>
                </c:pt>
                <c:pt idx="9">
                  <c:v>203570</c:v>
                </c:pt>
                <c:pt idx="10">
                  <c:v>73230</c:v>
                </c:pt>
                <c:pt idx="11">
                  <c:v>1341</c:v>
                </c:pt>
                <c:pt idx="12">
                  <c:v>48352</c:v>
                </c:pt>
                <c:pt idx="13">
                  <c:v>39309</c:v>
                </c:pt>
                <c:pt idx="14">
                  <c:v>677</c:v>
                </c:pt>
                <c:pt idx="15">
                  <c:v>231</c:v>
                </c:pt>
                <c:pt idx="16">
                  <c:v>8237</c:v>
                </c:pt>
                <c:pt idx="17">
                  <c:v>3396</c:v>
                </c:pt>
                <c:pt idx="18">
                  <c:v>2645</c:v>
                </c:pt>
                <c:pt idx="19">
                  <c:v>1167</c:v>
                </c:pt>
                <c:pt idx="20">
                  <c:v>295834</c:v>
                </c:pt>
                <c:pt idx="21">
                  <c:v>1644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88A-478B-AA7F-D7AC96D9BD41}"/>
            </c:ext>
          </c:extLst>
        </c:ser>
        <c:ser>
          <c:idx val="4"/>
          <c:order val="4"/>
          <c:tx>
            <c:strRef>
              <c:f>RMC!$F$1</c:f>
              <c:strCache>
                <c:ptCount val="1"/>
                <c:pt idx="0">
                  <c:v>mai/2023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RMC!$A$2:$A$23</c:f>
              <c:strCache>
                <c:ptCount val="22"/>
                <c:pt idx="0">
                  <c:v>318 - BANCO BMG S. A.</c:v>
                </c:pt>
                <c:pt idx="1">
                  <c:v>623 - BANCO PAN S/A</c:v>
                </c:pt>
                <c:pt idx="2">
                  <c:v>104 - CAIXA ECONOMICA FEDERAL</c:v>
                </c:pt>
                <c:pt idx="3">
                  <c:v>237 - BANCO BRADESCO S/A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*752 - CETELEM-BNP	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121 - BANCO AGIBANK S.A.</c:v>
                </c:pt>
                <c:pt idx="12">
                  <c:v>903 - BANCO INTER S/A</c:v>
                </c:pt>
                <c:pt idx="13">
                  <c:v>001 - BANCO DO BRASIL S/A</c:v>
                </c:pt>
                <c:pt idx="14">
                  <c:v>243 - BANCO MASTER S.A.</c:v>
                </c:pt>
                <c:pt idx="15">
                  <c:v>465 - CAPITAL CONSIG</c:v>
                </c:pt>
                <c:pt idx="16">
                  <c:v>233 - BANCO CIFRA S A</c:v>
                </c:pt>
                <c:pt idx="17">
                  <c:v>422 - BANCO SAFRA S/A</c:v>
                </c:pt>
                <c:pt idx="18">
                  <c:v>341 - BANCO ITAU S/A</c:v>
                </c:pt>
                <c:pt idx="19">
                  <c:v>254 - PARANA BANCO S. A.</c:v>
                </c:pt>
                <c:pt idx="20">
                  <c:v>*739 - BANCO CETELEM S.A.</c:v>
                </c:pt>
                <c:pt idx="21">
                  <c:v>000 - OUTRAS</c:v>
                </c:pt>
              </c:strCache>
            </c:strRef>
          </c:cat>
          <c:val>
            <c:numRef>
              <c:f>RMC!$F$2:$F$23</c:f>
              <c:numCache>
                <c:formatCode>#,##0</c:formatCode>
                <c:ptCount val="22"/>
                <c:pt idx="0">
                  <c:v>4444690</c:v>
                </c:pt>
                <c:pt idx="1">
                  <c:v>1433764</c:v>
                </c:pt>
                <c:pt idx="2">
                  <c:v>944263</c:v>
                </c:pt>
                <c:pt idx="3">
                  <c:v>1182998</c:v>
                </c:pt>
                <c:pt idx="4">
                  <c:v>572192</c:v>
                </c:pt>
                <c:pt idx="5">
                  <c:v>410745</c:v>
                </c:pt>
                <c:pt idx="6">
                  <c:v>391759</c:v>
                </c:pt>
                <c:pt idx="7">
                  <c:v>348648</c:v>
                </c:pt>
                <c:pt idx="8">
                  <c:v>274366</c:v>
                </c:pt>
                <c:pt idx="9">
                  <c:v>202146</c:v>
                </c:pt>
                <c:pt idx="10">
                  <c:v>78005</c:v>
                </c:pt>
                <c:pt idx="11">
                  <c:v>5871</c:v>
                </c:pt>
                <c:pt idx="12">
                  <c:v>48194</c:v>
                </c:pt>
                <c:pt idx="13">
                  <c:v>39308</c:v>
                </c:pt>
                <c:pt idx="14">
                  <c:v>1533</c:v>
                </c:pt>
                <c:pt idx="15">
                  <c:v>367</c:v>
                </c:pt>
                <c:pt idx="16">
                  <c:v>8237</c:v>
                </c:pt>
                <c:pt idx="17">
                  <c:v>3394</c:v>
                </c:pt>
                <c:pt idx="18">
                  <c:v>2645</c:v>
                </c:pt>
                <c:pt idx="19">
                  <c:v>1167</c:v>
                </c:pt>
                <c:pt idx="20">
                  <c:v>0</c:v>
                </c:pt>
                <c:pt idx="21">
                  <c:v>1644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88A-478B-AA7F-D7AC96D9BD41}"/>
            </c:ext>
          </c:extLst>
        </c:ser>
        <c:ser>
          <c:idx val="5"/>
          <c:order val="5"/>
          <c:tx>
            <c:strRef>
              <c:f>RMC!$G$1</c:f>
              <c:strCache>
                <c:ptCount val="1"/>
                <c:pt idx="0">
                  <c:v>jun/2023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RMC!$A$2:$A$23</c:f>
              <c:strCache>
                <c:ptCount val="22"/>
                <c:pt idx="0">
                  <c:v>318 - BANCO BMG S. A.</c:v>
                </c:pt>
                <c:pt idx="1">
                  <c:v>623 - BANCO PAN S/A</c:v>
                </c:pt>
                <c:pt idx="2">
                  <c:v>104 - CAIXA ECONOMICA FEDERAL</c:v>
                </c:pt>
                <c:pt idx="3">
                  <c:v>237 - BANCO BRADESCO S/A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*752 - CETELEM-BNP	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121 - BANCO AGIBANK S.A.</c:v>
                </c:pt>
                <c:pt idx="12">
                  <c:v>903 - BANCO INTER S/A</c:v>
                </c:pt>
                <c:pt idx="13">
                  <c:v>001 - BANCO DO BRASIL S/A</c:v>
                </c:pt>
                <c:pt idx="14">
                  <c:v>243 - BANCO MASTER S.A.</c:v>
                </c:pt>
                <c:pt idx="15">
                  <c:v>465 - CAPITAL CONSIG</c:v>
                </c:pt>
                <c:pt idx="16">
                  <c:v>233 - BANCO CIFRA S A</c:v>
                </c:pt>
                <c:pt idx="17">
                  <c:v>422 - BANCO SAFRA S/A</c:v>
                </c:pt>
                <c:pt idx="18">
                  <c:v>341 - BANCO ITAU S/A</c:v>
                </c:pt>
                <c:pt idx="19">
                  <c:v>254 - PARANA BANCO S. A.</c:v>
                </c:pt>
                <c:pt idx="20">
                  <c:v>*739 - BANCO CETELEM S.A.</c:v>
                </c:pt>
                <c:pt idx="21">
                  <c:v>000 - OUTRAS</c:v>
                </c:pt>
              </c:strCache>
            </c:strRef>
          </c:cat>
          <c:val>
            <c:numRef>
              <c:f>RMC!$G$2:$G$23</c:f>
              <c:numCache>
                <c:formatCode>#,##0</c:formatCode>
                <c:ptCount val="22"/>
                <c:pt idx="0">
                  <c:v>4425111</c:v>
                </c:pt>
                <c:pt idx="1">
                  <c:v>1443671</c:v>
                </c:pt>
                <c:pt idx="2">
                  <c:v>944132</c:v>
                </c:pt>
                <c:pt idx="3">
                  <c:v>1178113</c:v>
                </c:pt>
                <c:pt idx="4">
                  <c:v>574855</c:v>
                </c:pt>
                <c:pt idx="5">
                  <c:v>415053</c:v>
                </c:pt>
                <c:pt idx="6">
                  <c:v>393387</c:v>
                </c:pt>
                <c:pt idx="7">
                  <c:v>349903</c:v>
                </c:pt>
                <c:pt idx="8">
                  <c:v>264474</c:v>
                </c:pt>
                <c:pt idx="9">
                  <c:v>200898</c:v>
                </c:pt>
                <c:pt idx="10">
                  <c:v>80861</c:v>
                </c:pt>
                <c:pt idx="11">
                  <c:v>9316</c:v>
                </c:pt>
                <c:pt idx="12">
                  <c:v>48084</c:v>
                </c:pt>
                <c:pt idx="13">
                  <c:v>39307</c:v>
                </c:pt>
                <c:pt idx="14">
                  <c:v>2243</c:v>
                </c:pt>
                <c:pt idx="15">
                  <c:v>523</c:v>
                </c:pt>
                <c:pt idx="16">
                  <c:v>8237</c:v>
                </c:pt>
                <c:pt idx="17">
                  <c:v>3393</c:v>
                </c:pt>
                <c:pt idx="18">
                  <c:v>2645</c:v>
                </c:pt>
                <c:pt idx="19">
                  <c:v>1167</c:v>
                </c:pt>
                <c:pt idx="20">
                  <c:v>0</c:v>
                </c:pt>
                <c:pt idx="21">
                  <c:v>1644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88A-478B-AA7F-D7AC96D9BD41}"/>
            </c:ext>
          </c:extLst>
        </c:ser>
        <c:ser>
          <c:idx val="6"/>
          <c:order val="6"/>
          <c:tx>
            <c:strRef>
              <c:f>RMC!$H$1</c:f>
              <c:strCache>
                <c:ptCount val="1"/>
                <c:pt idx="0">
                  <c:v>jul/2023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RMC!$A$2:$A$23</c:f>
              <c:strCache>
                <c:ptCount val="22"/>
                <c:pt idx="0">
                  <c:v>318 - BANCO BMG S. A.</c:v>
                </c:pt>
                <c:pt idx="1">
                  <c:v>623 - BANCO PAN S/A</c:v>
                </c:pt>
                <c:pt idx="2">
                  <c:v>104 - CAIXA ECONOMICA FEDERAL</c:v>
                </c:pt>
                <c:pt idx="3">
                  <c:v>237 - BANCO BRADESCO S/A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*752 - CETELEM-BNP	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121 - BANCO AGIBANK S.A.</c:v>
                </c:pt>
                <c:pt idx="12">
                  <c:v>903 - BANCO INTER S/A</c:v>
                </c:pt>
                <c:pt idx="13">
                  <c:v>001 - BANCO DO BRASIL S/A</c:v>
                </c:pt>
                <c:pt idx="14">
                  <c:v>243 - BANCO MASTER S.A.</c:v>
                </c:pt>
                <c:pt idx="15">
                  <c:v>465 - CAPITAL CONSIG</c:v>
                </c:pt>
                <c:pt idx="16">
                  <c:v>233 - BANCO CIFRA S A</c:v>
                </c:pt>
                <c:pt idx="17">
                  <c:v>422 - BANCO SAFRA S/A</c:v>
                </c:pt>
                <c:pt idx="18">
                  <c:v>341 - BANCO ITAU S/A</c:v>
                </c:pt>
                <c:pt idx="19">
                  <c:v>254 - PARANA BANCO S. A.</c:v>
                </c:pt>
                <c:pt idx="20">
                  <c:v>*739 - BANCO CETELEM S.A.</c:v>
                </c:pt>
                <c:pt idx="21">
                  <c:v>000 - OUTRAS</c:v>
                </c:pt>
              </c:strCache>
            </c:strRef>
          </c:cat>
          <c:val>
            <c:numRef>
              <c:f>RMC!$H$2:$H$23</c:f>
              <c:numCache>
                <c:formatCode>#,##0</c:formatCode>
                <c:ptCount val="22"/>
                <c:pt idx="0">
                  <c:v>4425930</c:v>
                </c:pt>
                <c:pt idx="1">
                  <c:v>1454512</c:v>
                </c:pt>
                <c:pt idx="2">
                  <c:v>943999</c:v>
                </c:pt>
                <c:pt idx="3">
                  <c:v>1178662</c:v>
                </c:pt>
                <c:pt idx="4">
                  <c:v>575525</c:v>
                </c:pt>
                <c:pt idx="5">
                  <c:v>419829</c:v>
                </c:pt>
                <c:pt idx="6">
                  <c:v>395354</c:v>
                </c:pt>
                <c:pt idx="7">
                  <c:v>351019</c:v>
                </c:pt>
                <c:pt idx="8">
                  <c:v>250017</c:v>
                </c:pt>
                <c:pt idx="9">
                  <c:v>187992</c:v>
                </c:pt>
                <c:pt idx="10">
                  <c:v>84571</c:v>
                </c:pt>
                <c:pt idx="11">
                  <c:v>12723</c:v>
                </c:pt>
                <c:pt idx="12">
                  <c:v>47999</c:v>
                </c:pt>
                <c:pt idx="13">
                  <c:v>39307</c:v>
                </c:pt>
                <c:pt idx="14">
                  <c:v>3559</c:v>
                </c:pt>
                <c:pt idx="15">
                  <c:v>1028</c:v>
                </c:pt>
                <c:pt idx="16">
                  <c:v>8237</c:v>
                </c:pt>
                <c:pt idx="17">
                  <c:v>3390</c:v>
                </c:pt>
                <c:pt idx="18">
                  <c:v>2645</c:v>
                </c:pt>
                <c:pt idx="19">
                  <c:v>1167</c:v>
                </c:pt>
                <c:pt idx="20">
                  <c:v>0</c:v>
                </c:pt>
                <c:pt idx="21">
                  <c:v>1644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88A-478B-AA7F-D7AC96D9BD41}"/>
            </c:ext>
          </c:extLst>
        </c:ser>
        <c:ser>
          <c:idx val="7"/>
          <c:order val="7"/>
          <c:tx>
            <c:strRef>
              <c:f>RMC!$I$1</c:f>
              <c:strCache>
                <c:ptCount val="1"/>
                <c:pt idx="0">
                  <c:v>ago/2023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RMC!$A$2:$A$23</c:f>
              <c:strCache>
                <c:ptCount val="22"/>
                <c:pt idx="0">
                  <c:v>318 - BANCO BMG S. A.</c:v>
                </c:pt>
                <c:pt idx="1">
                  <c:v>623 - BANCO PAN S/A</c:v>
                </c:pt>
                <c:pt idx="2">
                  <c:v>104 - CAIXA ECONOMICA FEDERAL</c:v>
                </c:pt>
                <c:pt idx="3">
                  <c:v>237 - BANCO BRADESCO S/A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*752 - CETELEM-BNP	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121 - BANCO AGIBANK S.A.</c:v>
                </c:pt>
                <c:pt idx="12">
                  <c:v>903 - BANCO INTER S/A</c:v>
                </c:pt>
                <c:pt idx="13">
                  <c:v>001 - BANCO DO BRASIL S/A</c:v>
                </c:pt>
                <c:pt idx="14">
                  <c:v>243 - BANCO MASTER S.A.</c:v>
                </c:pt>
                <c:pt idx="15">
                  <c:v>465 - CAPITAL CONSIG</c:v>
                </c:pt>
                <c:pt idx="16">
                  <c:v>233 - BANCO CIFRA S A</c:v>
                </c:pt>
                <c:pt idx="17">
                  <c:v>422 - BANCO SAFRA S/A</c:v>
                </c:pt>
                <c:pt idx="18">
                  <c:v>341 - BANCO ITAU S/A</c:v>
                </c:pt>
                <c:pt idx="19">
                  <c:v>254 - PARANA BANCO S. A.</c:v>
                </c:pt>
                <c:pt idx="20">
                  <c:v>*739 - BANCO CETELEM S.A.</c:v>
                </c:pt>
                <c:pt idx="21">
                  <c:v>000 - OUTRAS</c:v>
                </c:pt>
              </c:strCache>
            </c:strRef>
          </c:cat>
          <c:val>
            <c:numRef>
              <c:f>RMC!$I$2:$I$23</c:f>
              <c:numCache>
                <c:formatCode>#,##0</c:formatCode>
                <c:ptCount val="22"/>
                <c:pt idx="0">
                  <c:v>4425139</c:v>
                </c:pt>
                <c:pt idx="1">
                  <c:v>1466583</c:v>
                </c:pt>
                <c:pt idx="2">
                  <c:v>943936</c:v>
                </c:pt>
                <c:pt idx="3">
                  <c:v>1176596</c:v>
                </c:pt>
                <c:pt idx="4">
                  <c:v>578411</c:v>
                </c:pt>
                <c:pt idx="5">
                  <c:v>425210</c:v>
                </c:pt>
                <c:pt idx="6">
                  <c:v>397628</c:v>
                </c:pt>
                <c:pt idx="7">
                  <c:v>352124</c:v>
                </c:pt>
                <c:pt idx="8">
                  <c:v>219863</c:v>
                </c:pt>
                <c:pt idx="9">
                  <c:v>179416</c:v>
                </c:pt>
                <c:pt idx="10">
                  <c:v>88859</c:v>
                </c:pt>
                <c:pt idx="11">
                  <c:v>16729</c:v>
                </c:pt>
                <c:pt idx="12">
                  <c:v>47907</c:v>
                </c:pt>
                <c:pt idx="13">
                  <c:v>39306</c:v>
                </c:pt>
                <c:pt idx="14">
                  <c:v>5331</c:v>
                </c:pt>
                <c:pt idx="15">
                  <c:v>1702</c:v>
                </c:pt>
                <c:pt idx="16">
                  <c:v>8237</c:v>
                </c:pt>
                <c:pt idx="17">
                  <c:v>3386</c:v>
                </c:pt>
                <c:pt idx="18">
                  <c:v>2645</c:v>
                </c:pt>
                <c:pt idx="19">
                  <c:v>1167</c:v>
                </c:pt>
                <c:pt idx="20">
                  <c:v>0</c:v>
                </c:pt>
                <c:pt idx="21">
                  <c:v>1644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88A-478B-AA7F-D7AC96D9BD41}"/>
            </c:ext>
          </c:extLst>
        </c:ser>
        <c:ser>
          <c:idx val="8"/>
          <c:order val="8"/>
          <c:tx>
            <c:strRef>
              <c:f>RMC!$J$1</c:f>
              <c:strCache>
                <c:ptCount val="1"/>
                <c:pt idx="0">
                  <c:v>set/2023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RMC!$A$2:$A$23</c:f>
              <c:strCache>
                <c:ptCount val="22"/>
                <c:pt idx="0">
                  <c:v>318 - BANCO BMG S. A.</c:v>
                </c:pt>
                <c:pt idx="1">
                  <c:v>623 - BANCO PAN S/A</c:v>
                </c:pt>
                <c:pt idx="2">
                  <c:v>104 - CAIXA ECONOMICA FEDERAL</c:v>
                </c:pt>
                <c:pt idx="3">
                  <c:v>237 - BANCO BRADESCO S/A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*752 - CETELEM-BNP	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121 - BANCO AGIBANK S.A.</c:v>
                </c:pt>
                <c:pt idx="12">
                  <c:v>903 - BANCO INTER S/A</c:v>
                </c:pt>
                <c:pt idx="13">
                  <c:v>001 - BANCO DO BRASIL S/A</c:v>
                </c:pt>
                <c:pt idx="14">
                  <c:v>243 - BANCO MASTER S.A.</c:v>
                </c:pt>
                <c:pt idx="15">
                  <c:v>465 - CAPITAL CONSIG</c:v>
                </c:pt>
                <c:pt idx="16">
                  <c:v>233 - BANCO CIFRA S A</c:v>
                </c:pt>
                <c:pt idx="17">
                  <c:v>422 - BANCO SAFRA S/A</c:v>
                </c:pt>
                <c:pt idx="18">
                  <c:v>341 - BANCO ITAU S/A</c:v>
                </c:pt>
                <c:pt idx="19">
                  <c:v>254 - PARANA BANCO S. A.</c:v>
                </c:pt>
                <c:pt idx="20">
                  <c:v>*739 - BANCO CETELEM S.A.</c:v>
                </c:pt>
                <c:pt idx="21">
                  <c:v>000 - OUTRAS</c:v>
                </c:pt>
              </c:strCache>
            </c:strRef>
          </c:cat>
          <c:val>
            <c:numRef>
              <c:f>RMC!$J$2:$J$23</c:f>
              <c:numCache>
                <c:formatCode>#,##0</c:formatCode>
                <c:ptCount val="22"/>
                <c:pt idx="0">
                  <c:v>4359493</c:v>
                </c:pt>
                <c:pt idx="1">
                  <c:v>1477045</c:v>
                </c:pt>
                <c:pt idx="2">
                  <c:v>936976</c:v>
                </c:pt>
                <c:pt idx="3">
                  <c:v>1031895</c:v>
                </c:pt>
                <c:pt idx="4">
                  <c:v>573009</c:v>
                </c:pt>
                <c:pt idx="5">
                  <c:v>429696</c:v>
                </c:pt>
                <c:pt idx="6">
                  <c:v>394974</c:v>
                </c:pt>
                <c:pt idx="7">
                  <c:v>350916</c:v>
                </c:pt>
                <c:pt idx="8">
                  <c:v>205253</c:v>
                </c:pt>
                <c:pt idx="9">
                  <c:v>178415</c:v>
                </c:pt>
                <c:pt idx="10">
                  <c:v>92380</c:v>
                </c:pt>
                <c:pt idx="11">
                  <c:v>22222</c:v>
                </c:pt>
                <c:pt idx="12">
                  <c:v>46677</c:v>
                </c:pt>
                <c:pt idx="13">
                  <c:v>38865</c:v>
                </c:pt>
                <c:pt idx="14">
                  <c:v>7711</c:v>
                </c:pt>
                <c:pt idx="15">
                  <c:v>2915</c:v>
                </c:pt>
                <c:pt idx="16">
                  <c:v>8126</c:v>
                </c:pt>
                <c:pt idx="17">
                  <c:v>3329</c:v>
                </c:pt>
                <c:pt idx="18">
                  <c:v>2458</c:v>
                </c:pt>
                <c:pt idx="19">
                  <c:v>1157</c:v>
                </c:pt>
                <c:pt idx="20">
                  <c:v>0</c:v>
                </c:pt>
                <c:pt idx="21">
                  <c:v>1537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88A-478B-AA7F-D7AC96D9BD41}"/>
            </c:ext>
          </c:extLst>
        </c:ser>
        <c:ser>
          <c:idx val="9"/>
          <c:order val="9"/>
          <c:tx>
            <c:strRef>
              <c:f>RMC!$K$1</c:f>
              <c:strCache>
                <c:ptCount val="1"/>
                <c:pt idx="0">
                  <c:v>out/2023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RMC!$A$2:$A$23</c:f>
              <c:strCache>
                <c:ptCount val="22"/>
                <c:pt idx="0">
                  <c:v>318 - BANCO BMG S. A.</c:v>
                </c:pt>
                <c:pt idx="1">
                  <c:v>623 - BANCO PAN S/A</c:v>
                </c:pt>
                <c:pt idx="2">
                  <c:v>104 - CAIXA ECONOMICA FEDERAL</c:v>
                </c:pt>
                <c:pt idx="3">
                  <c:v>237 - BANCO BRADESCO S/A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*752 - CETELEM-BNP	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121 - BANCO AGIBANK S.A.</c:v>
                </c:pt>
                <c:pt idx="12">
                  <c:v>903 - BANCO INTER S/A</c:v>
                </c:pt>
                <c:pt idx="13">
                  <c:v>001 - BANCO DO BRASIL S/A</c:v>
                </c:pt>
                <c:pt idx="14">
                  <c:v>243 - BANCO MASTER S.A.</c:v>
                </c:pt>
                <c:pt idx="15">
                  <c:v>465 - CAPITAL CONSIG</c:v>
                </c:pt>
                <c:pt idx="16">
                  <c:v>233 - BANCO CIFRA S A</c:v>
                </c:pt>
                <c:pt idx="17">
                  <c:v>422 - BANCO SAFRA S/A</c:v>
                </c:pt>
                <c:pt idx="18">
                  <c:v>341 - BANCO ITAU S/A</c:v>
                </c:pt>
                <c:pt idx="19">
                  <c:v>254 - PARANA BANCO S. A.</c:v>
                </c:pt>
                <c:pt idx="20">
                  <c:v>*739 - BANCO CETELEM S.A.</c:v>
                </c:pt>
                <c:pt idx="21">
                  <c:v>000 - OUTRAS</c:v>
                </c:pt>
              </c:strCache>
            </c:strRef>
          </c:cat>
          <c:val>
            <c:numRef>
              <c:f>RMC!$K$2:$K$23</c:f>
              <c:numCache>
                <c:formatCode>#,##0</c:formatCode>
                <c:ptCount val="22"/>
                <c:pt idx="0">
                  <c:v>4278417</c:v>
                </c:pt>
                <c:pt idx="1">
                  <c:v>1502402</c:v>
                </c:pt>
                <c:pt idx="2">
                  <c:v>936547</c:v>
                </c:pt>
                <c:pt idx="3">
                  <c:v>864317</c:v>
                </c:pt>
                <c:pt idx="4">
                  <c:v>572885</c:v>
                </c:pt>
                <c:pt idx="5">
                  <c:v>440991</c:v>
                </c:pt>
                <c:pt idx="6">
                  <c:v>395645</c:v>
                </c:pt>
                <c:pt idx="7">
                  <c:v>351489</c:v>
                </c:pt>
                <c:pt idx="8">
                  <c:v>204903</c:v>
                </c:pt>
                <c:pt idx="9">
                  <c:v>177838</c:v>
                </c:pt>
                <c:pt idx="10">
                  <c:v>96237</c:v>
                </c:pt>
                <c:pt idx="11">
                  <c:v>29492</c:v>
                </c:pt>
                <c:pt idx="12">
                  <c:v>46566</c:v>
                </c:pt>
                <c:pt idx="13">
                  <c:v>38854</c:v>
                </c:pt>
                <c:pt idx="14">
                  <c:v>10836</c:v>
                </c:pt>
                <c:pt idx="15">
                  <c:v>4281</c:v>
                </c:pt>
                <c:pt idx="16">
                  <c:v>8120</c:v>
                </c:pt>
                <c:pt idx="17">
                  <c:v>3323</c:v>
                </c:pt>
                <c:pt idx="18">
                  <c:v>2458</c:v>
                </c:pt>
                <c:pt idx="19">
                  <c:v>1157</c:v>
                </c:pt>
                <c:pt idx="20">
                  <c:v>0</c:v>
                </c:pt>
                <c:pt idx="21">
                  <c:v>1537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88A-478B-AA7F-D7AC96D9BD41}"/>
            </c:ext>
          </c:extLst>
        </c:ser>
        <c:ser>
          <c:idx val="10"/>
          <c:order val="10"/>
          <c:tx>
            <c:strRef>
              <c:f>RMC!$L$1</c:f>
              <c:strCache>
                <c:ptCount val="1"/>
                <c:pt idx="0">
                  <c:v>nov/2023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RMC!$A$2:$A$23</c:f>
              <c:strCache>
                <c:ptCount val="22"/>
                <c:pt idx="0">
                  <c:v>318 - BANCO BMG S. A.</c:v>
                </c:pt>
                <c:pt idx="1">
                  <c:v>623 - BANCO PAN S/A</c:v>
                </c:pt>
                <c:pt idx="2">
                  <c:v>104 - CAIXA ECONOMICA FEDERAL</c:v>
                </c:pt>
                <c:pt idx="3">
                  <c:v>237 - BANCO BRADESCO S/A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*752 - CETELEM-BNP	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121 - BANCO AGIBANK S.A.</c:v>
                </c:pt>
                <c:pt idx="12">
                  <c:v>903 - BANCO INTER S/A</c:v>
                </c:pt>
                <c:pt idx="13">
                  <c:v>001 - BANCO DO BRASIL S/A</c:v>
                </c:pt>
                <c:pt idx="14">
                  <c:v>243 - BANCO MASTER S.A.</c:v>
                </c:pt>
                <c:pt idx="15">
                  <c:v>465 - CAPITAL CONSIG</c:v>
                </c:pt>
                <c:pt idx="16">
                  <c:v>233 - BANCO CIFRA S A</c:v>
                </c:pt>
                <c:pt idx="17">
                  <c:v>422 - BANCO SAFRA S/A</c:v>
                </c:pt>
                <c:pt idx="18">
                  <c:v>341 - BANCO ITAU S/A</c:v>
                </c:pt>
                <c:pt idx="19">
                  <c:v>254 - PARANA BANCO S. A.</c:v>
                </c:pt>
                <c:pt idx="20">
                  <c:v>*739 - BANCO CETELEM S.A.</c:v>
                </c:pt>
                <c:pt idx="21">
                  <c:v>000 - OUTRAS</c:v>
                </c:pt>
              </c:strCache>
            </c:strRef>
          </c:cat>
          <c:val>
            <c:numRef>
              <c:f>RMC!$L$2:$L$23</c:f>
              <c:numCache>
                <c:formatCode>#,##0</c:formatCode>
                <c:ptCount val="22"/>
                <c:pt idx="0">
                  <c:v>4270320</c:v>
                </c:pt>
                <c:pt idx="1">
                  <c:v>1530329</c:v>
                </c:pt>
                <c:pt idx="2">
                  <c:v>936233</c:v>
                </c:pt>
                <c:pt idx="3">
                  <c:v>869397</c:v>
                </c:pt>
                <c:pt idx="4">
                  <c:v>575562</c:v>
                </c:pt>
                <c:pt idx="5">
                  <c:v>453144</c:v>
                </c:pt>
                <c:pt idx="6">
                  <c:v>393626</c:v>
                </c:pt>
                <c:pt idx="7">
                  <c:v>351775</c:v>
                </c:pt>
                <c:pt idx="8">
                  <c:v>195230</c:v>
                </c:pt>
                <c:pt idx="9">
                  <c:v>177365</c:v>
                </c:pt>
                <c:pt idx="10">
                  <c:v>99936</c:v>
                </c:pt>
                <c:pt idx="11">
                  <c:v>37059</c:v>
                </c:pt>
                <c:pt idx="12">
                  <c:v>46478</c:v>
                </c:pt>
                <c:pt idx="13">
                  <c:v>38842</c:v>
                </c:pt>
                <c:pt idx="14">
                  <c:v>13894</c:v>
                </c:pt>
                <c:pt idx="15">
                  <c:v>6819</c:v>
                </c:pt>
                <c:pt idx="16">
                  <c:v>8116</c:v>
                </c:pt>
                <c:pt idx="17">
                  <c:v>3321</c:v>
                </c:pt>
                <c:pt idx="18">
                  <c:v>2458</c:v>
                </c:pt>
                <c:pt idx="19">
                  <c:v>1157</c:v>
                </c:pt>
                <c:pt idx="20">
                  <c:v>0</c:v>
                </c:pt>
                <c:pt idx="21">
                  <c:v>1537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88A-478B-AA7F-D7AC96D9BD41}"/>
            </c:ext>
          </c:extLst>
        </c:ser>
        <c:ser>
          <c:idx val="11"/>
          <c:order val="11"/>
          <c:tx>
            <c:strRef>
              <c:f>RMC!$M$1</c:f>
              <c:strCache>
                <c:ptCount val="1"/>
                <c:pt idx="0">
                  <c:v>dez/2023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RMC!$A$2:$A$23</c:f>
              <c:strCache>
                <c:ptCount val="22"/>
                <c:pt idx="0">
                  <c:v>318 - BANCO BMG S. A.</c:v>
                </c:pt>
                <c:pt idx="1">
                  <c:v>623 - BANCO PAN S/A</c:v>
                </c:pt>
                <c:pt idx="2">
                  <c:v>104 - CAIXA ECONOMICA FEDERAL</c:v>
                </c:pt>
                <c:pt idx="3">
                  <c:v>237 - BANCO BRADESCO S/A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*752 - CETELEM-BNP	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121 - BANCO AGIBANK S.A.</c:v>
                </c:pt>
                <c:pt idx="12">
                  <c:v>903 - BANCO INTER S/A</c:v>
                </c:pt>
                <c:pt idx="13">
                  <c:v>001 - BANCO DO BRASIL S/A</c:v>
                </c:pt>
                <c:pt idx="14">
                  <c:v>243 - BANCO MASTER S.A.</c:v>
                </c:pt>
                <c:pt idx="15">
                  <c:v>465 - CAPITAL CONSIG</c:v>
                </c:pt>
                <c:pt idx="16">
                  <c:v>233 - BANCO CIFRA S A</c:v>
                </c:pt>
                <c:pt idx="17">
                  <c:v>422 - BANCO SAFRA S/A</c:v>
                </c:pt>
                <c:pt idx="18">
                  <c:v>341 - BANCO ITAU S/A</c:v>
                </c:pt>
                <c:pt idx="19">
                  <c:v>254 - PARANA BANCO S. A.</c:v>
                </c:pt>
                <c:pt idx="20">
                  <c:v>*739 - BANCO CETELEM S.A.</c:v>
                </c:pt>
                <c:pt idx="21">
                  <c:v>000 - OUTRAS</c:v>
                </c:pt>
              </c:strCache>
            </c:strRef>
          </c:cat>
          <c:val>
            <c:numRef>
              <c:f>RMC!$M$2:$M$23</c:f>
              <c:numCache>
                <c:formatCode>#,##0</c:formatCode>
                <c:ptCount val="22"/>
                <c:pt idx="0">
                  <c:v>4276206</c:v>
                </c:pt>
                <c:pt idx="1">
                  <c:v>1558284</c:v>
                </c:pt>
                <c:pt idx="2">
                  <c:v>936149</c:v>
                </c:pt>
                <c:pt idx="3">
                  <c:v>876383</c:v>
                </c:pt>
                <c:pt idx="4">
                  <c:v>579871</c:v>
                </c:pt>
                <c:pt idx="5">
                  <c:v>465756</c:v>
                </c:pt>
                <c:pt idx="6">
                  <c:v>395434</c:v>
                </c:pt>
                <c:pt idx="7">
                  <c:v>352120</c:v>
                </c:pt>
                <c:pt idx="8">
                  <c:v>195203</c:v>
                </c:pt>
                <c:pt idx="9">
                  <c:v>177563</c:v>
                </c:pt>
                <c:pt idx="10">
                  <c:v>104335</c:v>
                </c:pt>
                <c:pt idx="11">
                  <c:v>43229</c:v>
                </c:pt>
                <c:pt idx="12">
                  <c:v>46467</c:v>
                </c:pt>
                <c:pt idx="13">
                  <c:v>38838</c:v>
                </c:pt>
                <c:pt idx="14">
                  <c:v>16816</c:v>
                </c:pt>
                <c:pt idx="15">
                  <c:v>9461</c:v>
                </c:pt>
                <c:pt idx="16">
                  <c:v>8116</c:v>
                </c:pt>
                <c:pt idx="17">
                  <c:v>3320</c:v>
                </c:pt>
                <c:pt idx="18">
                  <c:v>2458</c:v>
                </c:pt>
                <c:pt idx="19">
                  <c:v>1157</c:v>
                </c:pt>
                <c:pt idx="21">
                  <c:v>1536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E88A-478B-AA7F-D7AC96D9BD41}"/>
            </c:ext>
          </c:extLst>
        </c:ser>
        <c:ser>
          <c:idx val="12"/>
          <c:order val="12"/>
          <c:tx>
            <c:strRef>
              <c:f>RMC!$N$1</c:f>
              <c:strCache>
                <c:ptCount val="1"/>
                <c:pt idx="0">
                  <c:v>jan/2024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RMC!$A$2:$A$23</c:f>
              <c:strCache>
                <c:ptCount val="22"/>
                <c:pt idx="0">
                  <c:v>318 - BANCO BMG S. A.</c:v>
                </c:pt>
                <c:pt idx="1">
                  <c:v>623 - BANCO PAN S/A</c:v>
                </c:pt>
                <c:pt idx="2">
                  <c:v>104 - CAIXA ECONOMICA FEDERAL</c:v>
                </c:pt>
                <c:pt idx="3">
                  <c:v>237 - BANCO BRADESCO S/A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*752 - CETELEM-BNP	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121 - BANCO AGIBANK S.A.</c:v>
                </c:pt>
                <c:pt idx="12">
                  <c:v>903 - BANCO INTER S/A</c:v>
                </c:pt>
                <c:pt idx="13">
                  <c:v>001 - BANCO DO BRASIL S/A</c:v>
                </c:pt>
                <c:pt idx="14">
                  <c:v>243 - BANCO MASTER S.A.</c:v>
                </c:pt>
                <c:pt idx="15">
                  <c:v>465 - CAPITAL CONSIG</c:v>
                </c:pt>
                <c:pt idx="16">
                  <c:v>233 - BANCO CIFRA S A</c:v>
                </c:pt>
                <c:pt idx="17">
                  <c:v>422 - BANCO SAFRA S/A</c:v>
                </c:pt>
                <c:pt idx="18">
                  <c:v>341 - BANCO ITAU S/A</c:v>
                </c:pt>
                <c:pt idx="19">
                  <c:v>254 - PARANA BANCO S. A.</c:v>
                </c:pt>
                <c:pt idx="20">
                  <c:v>*739 - BANCO CETELEM S.A.</c:v>
                </c:pt>
                <c:pt idx="21">
                  <c:v>000 - OUTRAS</c:v>
                </c:pt>
              </c:strCache>
            </c:strRef>
          </c:cat>
          <c:val>
            <c:numRef>
              <c:f>RMC!$N$2:$N$23</c:f>
              <c:numCache>
                <c:formatCode>#,##0</c:formatCode>
                <c:ptCount val="22"/>
                <c:pt idx="0">
                  <c:v>4284705</c:v>
                </c:pt>
                <c:pt idx="1">
                  <c:v>1585950</c:v>
                </c:pt>
                <c:pt idx="2">
                  <c:v>936138</c:v>
                </c:pt>
                <c:pt idx="3">
                  <c:v>883998</c:v>
                </c:pt>
                <c:pt idx="4">
                  <c:v>584240</c:v>
                </c:pt>
                <c:pt idx="5">
                  <c:v>471352</c:v>
                </c:pt>
                <c:pt idx="6">
                  <c:v>397450</c:v>
                </c:pt>
                <c:pt idx="7">
                  <c:v>352530</c:v>
                </c:pt>
                <c:pt idx="8">
                  <c:v>195210</c:v>
                </c:pt>
                <c:pt idx="9">
                  <c:v>177565</c:v>
                </c:pt>
                <c:pt idx="10">
                  <c:v>111136</c:v>
                </c:pt>
                <c:pt idx="11">
                  <c:v>48657</c:v>
                </c:pt>
                <c:pt idx="12">
                  <c:v>46467</c:v>
                </c:pt>
                <c:pt idx="13">
                  <c:v>38836</c:v>
                </c:pt>
                <c:pt idx="14">
                  <c:v>19830</c:v>
                </c:pt>
                <c:pt idx="15">
                  <c:v>12661</c:v>
                </c:pt>
                <c:pt idx="16">
                  <c:v>8116</c:v>
                </c:pt>
                <c:pt idx="17">
                  <c:v>3320</c:v>
                </c:pt>
                <c:pt idx="18">
                  <c:v>2458</c:v>
                </c:pt>
                <c:pt idx="19">
                  <c:v>1157</c:v>
                </c:pt>
                <c:pt idx="20">
                  <c:v>0</c:v>
                </c:pt>
                <c:pt idx="21">
                  <c:v>1536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E88A-478B-AA7F-D7AC96D9BD41}"/>
            </c:ext>
          </c:extLst>
        </c:ser>
        <c:ser>
          <c:idx val="13"/>
          <c:order val="13"/>
          <c:tx>
            <c:strRef>
              <c:f>RMC!$O$1</c:f>
              <c:strCache>
                <c:ptCount val="1"/>
                <c:pt idx="0">
                  <c:v>fev/2024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RMC!$A$2:$A$23</c:f>
              <c:strCache>
                <c:ptCount val="22"/>
                <c:pt idx="0">
                  <c:v>318 - BANCO BMG S. A.</c:v>
                </c:pt>
                <c:pt idx="1">
                  <c:v>623 - BANCO PAN S/A</c:v>
                </c:pt>
                <c:pt idx="2">
                  <c:v>104 - CAIXA ECONOMICA FEDERAL</c:v>
                </c:pt>
                <c:pt idx="3">
                  <c:v>237 - BANCO BRADESCO S/A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*752 - CETELEM-BNP	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121 - BANCO AGIBANK S.A.</c:v>
                </c:pt>
                <c:pt idx="12">
                  <c:v>903 - BANCO INTER S/A</c:v>
                </c:pt>
                <c:pt idx="13">
                  <c:v>001 - BANCO DO BRASIL S/A</c:v>
                </c:pt>
                <c:pt idx="14">
                  <c:v>243 - BANCO MASTER S.A.</c:v>
                </c:pt>
                <c:pt idx="15">
                  <c:v>465 - CAPITAL CONSIG</c:v>
                </c:pt>
                <c:pt idx="16">
                  <c:v>233 - BANCO CIFRA S A</c:v>
                </c:pt>
                <c:pt idx="17">
                  <c:v>422 - BANCO SAFRA S/A</c:v>
                </c:pt>
                <c:pt idx="18">
                  <c:v>341 - BANCO ITAU S/A</c:v>
                </c:pt>
                <c:pt idx="19">
                  <c:v>254 - PARANA BANCO S. A.</c:v>
                </c:pt>
                <c:pt idx="20">
                  <c:v>*739 - BANCO CETELEM S.A.</c:v>
                </c:pt>
                <c:pt idx="21">
                  <c:v>000 - OUTRAS</c:v>
                </c:pt>
              </c:strCache>
            </c:strRef>
          </c:cat>
          <c:val>
            <c:numRef>
              <c:f>RMC!$O$2:$O$23</c:f>
              <c:numCache>
                <c:formatCode>#,##0</c:formatCode>
                <c:ptCount val="22"/>
                <c:pt idx="0">
                  <c:v>4279658</c:v>
                </c:pt>
                <c:pt idx="1">
                  <c:v>1610029</c:v>
                </c:pt>
                <c:pt idx="2">
                  <c:v>935823</c:v>
                </c:pt>
                <c:pt idx="3">
                  <c:v>874394</c:v>
                </c:pt>
                <c:pt idx="4">
                  <c:v>581853</c:v>
                </c:pt>
                <c:pt idx="5">
                  <c:v>469397</c:v>
                </c:pt>
                <c:pt idx="6">
                  <c:v>390727</c:v>
                </c:pt>
                <c:pt idx="7">
                  <c:v>352865</c:v>
                </c:pt>
                <c:pt idx="8">
                  <c:v>183984</c:v>
                </c:pt>
                <c:pt idx="9">
                  <c:v>173125</c:v>
                </c:pt>
                <c:pt idx="10">
                  <c:v>118160</c:v>
                </c:pt>
                <c:pt idx="11">
                  <c:v>54821</c:v>
                </c:pt>
                <c:pt idx="12">
                  <c:v>46360</c:v>
                </c:pt>
                <c:pt idx="13">
                  <c:v>38832</c:v>
                </c:pt>
                <c:pt idx="14">
                  <c:v>22912</c:v>
                </c:pt>
                <c:pt idx="15">
                  <c:v>14924</c:v>
                </c:pt>
                <c:pt idx="16">
                  <c:v>8116</c:v>
                </c:pt>
                <c:pt idx="17">
                  <c:v>3318</c:v>
                </c:pt>
                <c:pt idx="18">
                  <c:v>2458</c:v>
                </c:pt>
                <c:pt idx="19">
                  <c:v>1157</c:v>
                </c:pt>
                <c:pt idx="21">
                  <c:v>1536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E88A-478B-AA7F-D7AC96D9BD41}"/>
            </c:ext>
          </c:extLst>
        </c:ser>
        <c:ser>
          <c:idx val="14"/>
          <c:order val="14"/>
          <c:tx>
            <c:strRef>
              <c:f>RMC!$P$1</c:f>
              <c:strCache>
                <c:ptCount val="1"/>
                <c:pt idx="0">
                  <c:v>mar/2024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RMC!$A$2:$A$23</c:f>
              <c:strCache>
                <c:ptCount val="22"/>
                <c:pt idx="0">
                  <c:v>318 - BANCO BMG S. A.</c:v>
                </c:pt>
                <c:pt idx="1">
                  <c:v>623 - BANCO PAN S/A</c:v>
                </c:pt>
                <c:pt idx="2">
                  <c:v>104 - CAIXA ECONOMICA FEDERAL</c:v>
                </c:pt>
                <c:pt idx="3">
                  <c:v>237 - BANCO BRADESCO S/A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*752 - CETELEM-BNP	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121 - BANCO AGIBANK S.A.</c:v>
                </c:pt>
                <c:pt idx="12">
                  <c:v>903 - BANCO INTER S/A</c:v>
                </c:pt>
                <c:pt idx="13">
                  <c:v>001 - BANCO DO BRASIL S/A</c:v>
                </c:pt>
                <c:pt idx="14">
                  <c:v>243 - BANCO MASTER S.A.</c:v>
                </c:pt>
                <c:pt idx="15">
                  <c:v>465 - CAPITAL CONSIG</c:v>
                </c:pt>
                <c:pt idx="16">
                  <c:v>233 - BANCO CIFRA S A</c:v>
                </c:pt>
                <c:pt idx="17">
                  <c:v>422 - BANCO SAFRA S/A</c:v>
                </c:pt>
                <c:pt idx="18">
                  <c:v>341 - BANCO ITAU S/A</c:v>
                </c:pt>
                <c:pt idx="19">
                  <c:v>254 - PARANA BANCO S. A.</c:v>
                </c:pt>
                <c:pt idx="20">
                  <c:v>*739 - BANCO CETELEM S.A.</c:v>
                </c:pt>
                <c:pt idx="21">
                  <c:v>000 - OUTRAS</c:v>
                </c:pt>
              </c:strCache>
            </c:strRef>
          </c:cat>
          <c:val>
            <c:numRef>
              <c:f>RMC!$P$2:$P$23</c:f>
              <c:numCache>
                <c:formatCode>#,##0</c:formatCode>
                <c:ptCount val="22"/>
                <c:pt idx="0">
                  <c:v>4280035</c:v>
                </c:pt>
                <c:pt idx="1">
                  <c:v>1633059</c:v>
                </c:pt>
                <c:pt idx="2">
                  <c:v>935524</c:v>
                </c:pt>
                <c:pt idx="3">
                  <c:v>872888</c:v>
                </c:pt>
                <c:pt idx="4">
                  <c:v>584160</c:v>
                </c:pt>
                <c:pt idx="5">
                  <c:v>476244</c:v>
                </c:pt>
                <c:pt idx="6">
                  <c:v>391239</c:v>
                </c:pt>
                <c:pt idx="7">
                  <c:v>353106</c:v>
                </c:pt>
                <c:pt idx="8">
                  <c:v>180083</c:v>
                </c:pt>
                <c:pt idx="9">
                  <c:v>172596</c:v>
                </c:pt>
                <c:pt idx="10">
                  <c:v>124148</c:v>
                </c:pt>
                <c:pt idx="11">
                  <c:v>61046</c:v>
                </c:pt>
                <c:pt idx="12">
                  <c:v>46300</c:v>
                </c:pt>
                <c:pt idx="13">
                  <c:v>38819</c:v>
                </c:pt>
                <c:pt idx="14">
                  <c:v>25215</c:v>
                </c:pt>
                <c:pt idx="15">
                  <c:v>18048</c:v>
                </c:pt>
                <c:pt idx="16">
                  <c:v>8115</c:v>
                </c:pt>
                <c:pt idx="17">
                  <c:v>3314</c:v>
                </c:pt>
                <c:pt idx="18">
                  <c:v>2458</c:v>
                </c:pt>
                <c:pt idx="19">
                  <c:v>1157</c:v>
                </c:pt>
                <c:pt idx="20">
                  <c:v>0</c:v>
                </c:pt>
                <c:pt idx="21">
                  <c:v>1535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88A-478B-AA7F-D7AC96D9BD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87923984"/>
        <c:axId val="1387921584"/>
      </c:barChart>
      <c:catAx>
        <c:axId val="1387923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387921584"/>
        <c:crosses val="autoZero"/>
        <c:auto val="1"/>
        <c:lblAlgn val="ctr"/>
        <c:lblOffset val="100"/>
        <c:noMultiLvlLbl val="0"/>
      </c:catAx>
      <c:valAx>
        <c:axId val="1387921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387923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0163565590044674E-3"/>
          <c:y val="0.8685995970172784"/>
          <c:w val="0.98419517103762877"/>
          <c:h val="0.115738216208472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3.70370370370370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B2C-4385-BAFB-606F0966DB00}"/>
                </c:ext>
              </c:extLst>
            </c:dLbl>
            <c:dLbl>
              <c:idx val="1"/>
              <c:layout>
                <c:manualLayout>
                  <c:x val="-2.8859695470364091E-17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B2C-4385-BAFB-606F0966DB00}"/>
                </c:ext>
              </c:extLst>
            </c:dLbl>
            <c:dLbl>
              <c:idx val="2"/>
              <c:layout>
                <c:manualLayout>
                  <c:x val="1.5741833923652105E-3"/>
                  <c:y val="3.24074074074073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B2C-4385-BAFB-606F0966DB00}"/>
                </c:ext>
              </c:extLst>
            </c:dLbl>
            <c:dLbl>
              <c:idx val="3"/>
              <c:layout>
                <c:manualLayout>
                  <c:x val="0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B2C-4385-BAFB-606F0966DB00}"/>
                </c:ext>
              </c:extLst>
            </c:dLbl>
            <c:dLbl>
              <c:idx val="4"/>
              <c:layout>
                <c:manualLayout>
                  <c:x val="0"/>
                  <c:y val="-4.16666666666666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B2C-4385-BAFB-606F0966DB00}"/>
                </c:ext>
              </c:extLst>
            </c:dLbl>
            <c:dLbl>
              <c:idx val="5"/>
              <c:layout>
                <c:manualLayout>
                  <c:x val="0"/>
                  <c:y val="-5.55555555555555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B2C-4385-BAFB-606F0966DB00}"/>
                </c:ext>
              </c:extLst>
            </c:dLbl>
            <c:dLbl>
              <c:idx val="6"/>
              <c:layout>
                <c:manualLayout>
                  <c:x val="4.7225501770956314E-3"/>
                  <c:y val="-4.62962962962963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B2C-4385-BAFB-606F0966DB00}"/>
                </c:ext>
              </c:extLst>
            </c:dLbl>
            <c:dLbl>
              <c:idx val="8"/>
              <c:layout>
                <c:manualLayout>
                  <c:x val="-1.574183392365326E-3"/>
                  <c:y val="-7.87037037037037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B2C-4385-BAFB-606F0966DB00}"/>
                </c:ext>
              </c:extLst>
            </c:dLbl>
            <c:dLbl>
              <c:idx val="9"/>
              <c:layout>
                <c:manualLayout>
                  <c:x val="0"/>
                  <c:y val="4.1666666666666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B2C-4385-BAFB-606F0966DB00}"/>
                </c:ext>
              </c:extLst>
            </c:dLbl>
            <c:dLbl>
              <c:idx val="10"/>
              <c:layout>
                <c:manualLayout>
                  <c:x val="0"/>
                  <c:y val="2.31481481481481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B2C-4385-BAFB-606F0966DB00}"/>
                </c:ext>
              </c:extLst>
            </c:dLbl>
            <c:dLbl>
              <c:idx val="11"/>
              <c:layout>
                <c:manualLayout>
                  <c:x val="0"/>
                  <c:y val="-0.11483676679865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B2C-4385-BAFB-606F0966DB00}"/>
                </c:ext>
              </c:extLst>
            </c:dLbl>
            <c:dLbl>
              <c:idx val="12"/>
              <c:layout>
                <c:manualLayout>
                  <c:x val="0"/>
                  <c:y val="6.11439945082742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B2C-4385-BAFB-606F0966DB00}"/>
                </c:ext>
              </c:extLst>
            </c:dLbl>
            <c:dLbl>
              <c:idx val="13"/>
              <c:layout>
                <c:manualLayout>
                  <c:x val="-1.6688200723751222E-2"/>
                  <c:y val="-6.6239327383963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CB2C-4385-BAFB-606F0966DB00}"/>
                </c:ext>
              </c:extLst>
            </c:dLbl>
            <c:dLbl>
              <c:idx val="14"/>
              <c:layout>
                <c:manualLayout>
                  <c:x val="-1.1125467149167372E-3"/>
                  <c:y val="-6.11439945082743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CB2C-4385-BAFB-606F0966DB0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2540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RMC!$B$85:$P$85</c:f>
              <c:strCache>
                <c:ptCount val="15"/>
                <c:pt idx="0">
                  <c:v>jan/2023</c:v>
                </c:pt>
                <c:pt idx="1">
                  <c:v>fev/2023</c:v>
                </c:pt>
                <c:pt idx="2">
                  <c:v>mar/2023</c:v>
                </c:pt>
                <c:pt idx="3">
                  <c:v>abr/2023</c:v>
                </c:pt>
                <c:pt idx="4">
                  <c:v>mai/2023</c:v>
                </c:pt>
                <c:pt idx="5">
                  <c:v>jun/2023</c:v>
                </c:pt>
                <c:pt idx="6">
                  <c:v>jul/2023</c:v>
                </c:pt>
                <c:pt idx="7">
                  <c:v>ago/2023</c:v>
                </c:pt>
                <c:pt idx="8">
                  <c:v>set/2023</c:v>
                </c:pt>
                <c:pt idx="9">
                  <c:v>out/2023</c:v>
                </c:pt>
                <c:pt idx="10">
                  <c:v>nov/2023</c:v>
                </c:pt>
                <c:pt idx="11">
                  <c:v>dez/2023</c:v>
                </c:pt>
                <c:pt idx="12">
                  <c:v>jan/2024</c:v>
                </c:pt>
                <c:pt idx="13">
                  <c:v>fev/2024</c:v>
                </c:pt>
                <c:pt idx="14">
                  <c:v>mar/2024</c:v>
                </c:pt>
              </c:strCache>
            </c:strRef>
          </c:cat>
          <c:val>
            <c:numRef>
              <c:f>RMC!$B$86:$P$86</c:f>
              <c:numCache>
                <c:formatCode>#,##0</c:formatCode>
                <c:ptCount val="15"/>
                <c:pt idx="0">
                  <c:v>10181123</c:v>
                </c:pt>
                <c:pt idx="1">
                  <c:v>10252403</c:v>
                </c:pt>
                <c:pt idx="2">
                  <c:v>10257014</c:v>
                </c:pt>
                <c:pt idx="3">
                  <c:v>10421837</c:v>
                </c:pt>
                <c:pt idx="4">
                  <c:v>10395936</c:v>
                </c:pt>
                <c:pt idx="5">
                  <c:v>10387017</c:v>
                </c:pt>
                <c:pt idx="6">
                  <c:v>10389109</c:v>
                </c:pt>
                <c:pt idx="7">
                  <c:v>10381819</c:v>
                </c:pt>
                <c:pt idx="8">
                  <c:v>10165049</c:v>
                </c:pt>
                <c:pt idx="9">
                  <c:v>9968295</c:v>
                </c:pt>
                <c:pt idx="10">
                  <c:v>10012598</c:v>
                </c:pt>
                <c:pt idx="11">
                  <c:v>10088702</c:v>
                </c:pt>
                <c:pt idx="12">
                  <c:v>10163312</c:v>
                </c:pt>
                <c:pt idx="13">
                  <c:v>10164449</c:v>
                </c:pt>
                <c:pt idx="14">
                  <c:v>10209089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CB2C-4385-BAFB-606F0966DB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31935552"/>
        <c:axId val="640033168"/>
      </c:lineChart>
      <c:catAx>
        <c:axId val="73193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40033168"/>
        <c:crosses val="autoZero"/>
        <c:auto val="1"/>
        <c:lblAlgn val="ctr"/>
        <c:lblOffset val="100"/>
        <c:noMultiLvlLbl val="0"/>
      </c:catAx>
      <c:valAx>
        <c:axId val="640033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31935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RCC!$B$1</c:f>
              <c:strCache>
                <c:ptCount val="1"/>
                <c:pt idx="0">
                  <c:v>jan/2023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RCC!$A$2:$A$16</c:f>
              <c:strCache>
                <c:ptCount val="15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329 - QI SOCIEDADE DE CREDITO S.A.</c:v>
                </c:pt>
                <c:pt idx="11">
                  <c:v>274 - BMP</c:v>
                </c:pt>
                <c:pt idx="12">
                  <c:v>903 - BANCO INTER S/A</c:v>
                </c:pt>
                <c:pt idx="13">
                  <c:v>276 - SENFF S.A - CREDITO, FINANCIAMENTO E INVESTIMENTO</c:v>
                </c:pt>
                <c:pt idx="14">
                  <c:v>643 - BANCO PINE S.A.</c:v>
                </c:pt>
              </c:strCache>
            </c:strRef>
          </c:cat>
          <c:val>
            <c:numRef>
              <c:f>RCC!$B$2:$B$16</c:f>
              <c:numCache>
                <c:formatCode>#,##0</c:formatCode>
                <c:ptCount val="15"/>
                <c:pt idx="0">
                  <c:v>966321</c:v>
                </c:pt>
                <c:pt idx="1">
                  <c:v>832569</c:v>
                </c:pt>
                <c:pt idx="2">
                  <c:v>386405</c:v>
                </c:pt>
                <c:pt idx="3">
                  <c:v>245768</c:v>
                </c:pt>
                <c:pt idx="4">
                  <c:v>172852</c:v>
                </c:pt>
                <c:pt idx="5">
                  <c:v>148386</c:v>
                </c:pt>
                <c:pt idx="6">
                  <c:v>97177</c:v>
                </c:pt>
                <c:pt idx="7">
                  <c:v>76789</c:v>
                </c:pt>
                <c:pt idx="8">
                  <c:v>2399</c:v>
                </c:pt>
                <c:pt idx="9">
                  <c:v>28121</c:v>
                </c:pt>
                <c:pt idx="10">
                  <c:v>4359</c:v>
                </c:pt>
                <c:pt idx="12">
                  <c:v>182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A8-4917-9ACA-E4979940C8B4}"/>
            </c:ext>
          </c:extLst>
        </c:ser>
        <c:ser>
          <c:idx val="1"/>
          <c:order val="1"/>
          <c:tx>
            <c:strRef>
              <c:f>RCC!$C$1</c:f>
              <c:strCache>
                <c:ptCount val="1"/>
                <c:pt idx="0">
                  <c:v>fev/2023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RCC!$A$2:$A$16</c:f>
              <c:strCache>
                <c:ptCount val="15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329 - QI SOCIEDADE DE CREDITO S.A.</c:v>
                </c:pt>
                <c:pt idx="11">
                  <c:v>274 - BMP</c:v>
                </c:pt>
                <c:pt idx="12">
                  <c:v>903 - BANCO INTER S/A</c:v>
                </c:pt>
                <c:pt idx="13">
                  <c:v>276 - SENFF S.A - CREDITO, FINANCIAMENTO E INVESTIMENTO</c:v>
                </c:pt>
                <c:pt idx="14">
                  <c:v>643 - BANCO PINE S.A.</c:v>
                </c:pt>
              </c:strCache>
            </c:strRef>
          </c:cat>
          <c:val>
            <c:numRef>
              <c:f>RCC!$C$2:$C$16</c:f>
              <c:numCache>
                <c:formatCode>#,##0</c:formatCode>
                <c:ptCount val="15"/>
                <c:pt idx="0">
                  <c:v>1039233</c:v>
                </c:pt>
                <c:pt idx="1">
                  <c:v>874219</c:v>
                </c:pt>
                <c:pt idx="2">
                  <c:v>406288</c:v>
                </c:pt>
                <c:pt idx="3">
                  <c:v>268818</c:v>
                </c:pt>
                <c:pt idx="4">
                  <c:v>187072</c:v>
                </c:pt>
                <c:pt idx="5">
                  <c:v>164558</c:v>
                </c:pt>
                <c:pt idx="6">
                  <c:v>106057</c:v>
                </c:pt>
                <c:pt idx="7">
                  <c:v>86413</c:v>
                </c:pt>
                <c:pt idx="8">
                  <c:v>3147</c:v>
                </c:pt>
                <c:pt idx="9">
                  <c:v>28478</c:v>
                </c:pt>
                <c:pt idx="10">
                  <c:v>4349</c:v>
                </c:pt>
                <c:pt idx="12">
                  <c:v>187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5A8-4917-9ACA-E4979940C8B4}"/>
            </c:ext>
          </c:extLst>
        </c:ser>
        <c:ser>
          <c:idx val="2"/>
          <c:order val="2"/>
          <c:tx>
            <c:strRef>
              <c:f>RCC!$D$1</c:f>
              <c:strCache>
                <c:ptCount val="1"/>
                <c:pt idx="0">
                  <c:v>mar/2023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RCC!$A$2:$A$16</c:f>
              <c:strCache>
                <c:ptCount val="15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329 - QI SOCIEDADE DE CREDITO S.A.</c:v>
                </c:pt>
                <c:pt idx="11">
                  <c:v>274 - BMP</c:v>
                </c:pt>
                <c:pt idx="12">
                  <c:v>903 - BANCO INTER S/A</c:v>
                </c:pt>
                <c:pt idx="13">
                  <c:v>276 - SENFF S.A - CREDITO, FINANCIAMENTO E INVESTIMENTO</c:v>
                </c:pt>
                <c:pt idx="14">
                  <c:v>643 - BANCO PINE S.A.</c:v>
                </c:pt>
              </c:strCache>
            </c:strRef>
          </c:cat>
          <c:val>
            <c:numRef>
              <c:f>RCC!$D$2:$D$16</c:f>
              <c:numCache>
                <c:formatCode>#,##0</c:formatCode>
                <c:ptCount val="15"/>
                <c:pt idx="0">
                  <c:v>1067063</c:v>
                </c:pt>
                <c:pt idx="1">
                  <c:v>893269</c:v>
                </c:pt>
                <c:pt idx="2">
                  <c:v>418080</c:v>
                </c:pt>
                <c:pt idx="3">
                  <c:v>289501</c:v>
                </c:pt>
                <c:pt idx="4">
                  <c:v>195436</c:v>
                </c:pt>
                <c:pt idx="5">
                  <c:v>172351</c:v>
                </c:pt>
                <c:pt idx="6">
                  <c:v>120881</c:v>
                </c:pt>
                <c:pt idx="7">
                  <c:v>91020</c:v>
                </c:pt>
                <c:pt idx="8">
                  <c:v>3193</c:v>
                </c:pt>
                <c:pt idx="9">
                  <c:v>28871</c:v>
                </c:pt>
                <c:pt idx="10">
                  <c:v>4349</c:v>
                </c:pt>
                <c:pt idx="12">
                  <c:v>186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5A8-4917-9ACA-E4979940C8B4}"/>
            </c:ext>
          </c:extLst>
        </c:ser>
        <c:ser>
          <c:idx val="3"/>
          <c:order val="3"/>
          <c:tx>
            <c:strRef>
              <c:f>RCC!$E$1</c:f>
              <c:strCache>
                <c:ptCount val="1"/>
                <c:pt idx="0">
                  <c:v>abr/2023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RCC!$A$2:$A$16</c:f>
              <c:strCache>
                <c:ptCount val="15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329 - QI SOCIEDADE DE CREDITO S.A.</c:v>
                </c:pt>
                <c:pt idx="11">
                  <c:v>274 - BMP</c:v>
                </c:pt>
                <c:pt idx="12">
                  <c:v>903 - BANCO INTER S/A</c:v>
                </c:pt>
                <c:pt idx="13">
                  <c:v>276 - SENFF S.A - CREDITO, FINANCIAMENTO E INVESTIMENTO</c:v>
                </c:pt>
                <c:pt idx="14">
                  <c:v>643 - BANCO PINE S.A.</c:v>
                </c:pt>
              </c:strCache>
            </c:strRef>
          </c:cat>
          <c:val>
            <c:numRef>
              <c:f>RCC!$E$2:$E$16</c:f>
              <c:numCache>
                <c:formatCode>#,##0</c:formatCode>
                <c:ptCount val="15"/>
                <c:pt idx="0">
                  <c:v>1102099</c:v>
                </c:pt>
                <c:pt idx="1">
                  <c:v>931419</c:v>
                </c:pt>
                <c:pt idx="2">
                  <c:v>435807</c:v>
                </c:pt>
                <c:pt idx="3">
                  <c:v>319344</c:v>
                </c:pt>
                <c:pt idx="4">
                  <c:v>201507</c:v>
                </c:pt>
                <c:pt idx="5">
                  <c:v>178491</c:v>
                </c:pt>
                <c:pt idx="6">
                  <c:v>132372</c:v>
                </c:pt>
                <c:pt idx="7">
                  <c:v>91001</c:v>
                </c:pt>
                <c:pt idx="8">
                  <c:v>4265</c:v>
                </c:pt>
                <c:pt idx="9">
                  <c:v>29562</c:v>
                </c:pt>
                <c:pt idx="10">
                  <c:v>4350</c:v>
                </c:pt>
                <c:pt idx="12">
                  <c:v>186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5A8-4917-9ACA-E4979940C8B4}"/>
            </c:ext>
          </c:extLst>
        </c:ser>
        <c:ser>
          <c:idx val="4"/>
          <c:order val="4"/>
          <c:tx>
            <c:strRef>
              <c:f>RCC!$F$1</c:f>
              <c:strCache>
                <c:ptCount val="1"/>
                <c:pt idx="0">
                  <c:v>mai/2023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RCC!$A$2:$A$16</c:f>
              <c:strCache>
                <c:ptCount val="15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329 - QI SOCIEDADE DE CREDITO S.A.</c:v>
                </c:pt>
                <c:pt idx="11">
                  <c:v>274 - BMP</c:v>
                </c:pt>
                <c:pt idx="12">
                  <c:v>903 - BANCO INTER S/A</c:v>
                </c:pt>
                <c:pt idx="13">
                  <c:v>276 - SENFF S.A - CREDITO, FINANCIAMENTO E INVESTIMENTO</c:v>
                </c:pt>
                <c:pt idx="14">
                  <c:v>643 - BANCO PINE S.A.</c:v>
                </c:pt>
              </c:strCache>
            </c:strRef>
          </c:cat>
          <c:val>
            <c:numRef>
              <c:f>RCC!$F$2:$F$16</c:f>
              <c:numCache>
                <c:formatCode>#,##0</c:formatCode>
                <c:ptCount val="15"/>
                <c:pt idx="0">
                  <c:v>1135615</c:v>
                </c:pt>
                <c:pt idx="1">
                  <c:v>958766</c:v>
                </c:pt>
                <c:pt idx="2">
                  <c:v>449171</c:v>
                </c:pt>
                <c:pt idx="3">
                  <c:v>335871</c:v>
                </c:pt>
                <c:pt idx="4">
                  <c:v>208170</c:v>
                </c:pt>
                <c:pt idx="5">
                  <c:v>182632</c:v>
                </c:pt>
                <c:pt idx="6">
                  <c:v>143496</c:v>
                </c:pt>
                <c:pt idx="7">
                  <c:v>90940</c:v>
                </c:pt>
                <c:pt idx="8">
                  <c:v>5135</c:v>
                </c:pt>
                <c:pt idx="9">
                  <c:v>30424</c:v>
                </c:pt>
                <c:pt idx="10">
                  <c:v>4347</c:v>
                </c:pt>
                <c:pt idx="12">
                  <c:v>186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A8-4917-9ACA-E4979940C8B4}"/>
            </c:ext>
          </c:extLst>
        </c:ser>
        <c:ser>
          <c:idx val="5"/>
          <c:order val="5"/>
          <c:tx>
            <c:strRef>
              <c:f>RCC!$G$1</c:f>
              <c:strCache>
                <c:ptCount val="1"/>
                <c:pt idx="0">
                  <c:v>jun/2023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RCC!$A$2:$A$16</c:f>
              <c:strCache>
                <c:ptCount val="15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329 - QI SOCIEDADE DE CREDITO S.A.</c:v>
                </c:pt>
                <c:pt idx="11">
                  <c:v>274 - BMP</c:v>
                </c:pt>
                <c:pt idx="12">
                  <c:v>903 - BANCO INTER S/A</c:v>
                </c:pt>
                <c:pt idx="13">
                  <c:v>276 - SENFF S.A - CREDITO, FINANCIAMENTO E INVESTIMENTO</c:v>
                </c:pt>
                <c:pt idx="14">
                  <c:v>643 - BANCO PINE S.A.</c:v>
                </c:pt>
              </c:strCache>
            </c:strRef>
          </c:cat>
          <c:val>
            <c:numRef>
              <c:f>RCC!$G$2:$G$16</c:f>
              <c:numCache>
                <c:formatCode>#,##0</c:formatCode>
                <c:ptCount val="15"/>
                <c:pt idx="0">
                  <c:v>1162144</c:v>
                </c:pt>
                <c:pt idx="1">
                  <c:v>977056</c:v>
                </c:pt>
                <c:pt idx="2">
                  <c:v>457423</c:v>
                </c:pt>
                <c:pt idx="3">
                  <c:v>345394</c:v>
                </c:pt>
                <c:pt idx="4">
                  <c:v>213982</c:v>
                </c:pt>
                <c:pt idx="5">
                  <c:v>186474</c:v>
                </c:pt>
                <c:pt idx="6">
                  <c:v>151085</c:v>
                </c:pt>
                <c:pt idx="7">
                  <c:v>90877</c:v>
                </c:pt>
                <c:pt idx="8">
                  <c:v>6277</c:v>
                </c:pt>
                <c:pt idx="9">
                  <c:v>31253</c:v>
                </c:pt>
                <c:pt idx="10">
                  <c:v>4344</c:v>
                </c:pt>
                <c:pt idx="12">
                  <c:v>186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5A8-4917-9ACA-E4979940C8B4}"/>
            </c:ext>
          </c:extLst>
        </c:ser>
        <c:ser>
          <c:idx val="6"/>
          <c:order val="6"/>
          <c:tx>
            <c:strRef>
              <c:f>RCC!$H$1</c:f>
              <c:strCache>
                <c:ptCount val="1"/>
                <c:pt idx="0">
                  <c:v>jul/2023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RCC!$A$2:$A$16</c:f>
              <c:strCache>
                <c:ptCount val="15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329 - QI SOCIEDADE DE CREDITO S.A.</c:v>
                </c:pt>
                <c:pt idx="11">
                  <c:v>274 - BMP</c:v>
                </c:pt>
                <c:pt idx="12">
                  <c:v>903 - BANCO INTER S/A</c:v>
                </c:pt>
                <c:pt idx="13">
                  <c:v>276 - SENFF S.A - CREDITO, FINANCIAMENTO E INVESTIMENTO</c:v>
                </c:pt>
                <c:pt idx="14">
                  <c:v>643 - BANCO PINE S.A.</c:v>
                </c:pt>
              </c:strCache>
            </c:strRef>
          </c:cat>
          <c:val>
            <c:numRef>
              <c:f>RCC!$H$2:$H$16</c:f>
              <c:numCache>
                <c:formatCode>#,##0</c:formatCode>
                <c:ptCount val="15"/>
                <c:pt idx="0">
                  <c:v>1187997</c:v>
                </c:pt>
                <c:pt idx="1">
                  <c:v>993974</c:v>
                </c:pt>
                <c:pt idx="2">
                  <c:v>467137</c:v>
                </c:pt>
                <c:pt idx="3">
                  <c:v>354694</c:v>
                </c:pt>
                <c:pt idx="4">
                  <c:v>219874</c:v>
                </c:pt>
                <c:pt idx="5">
                  <c:v>191590</c:v>
                </c:pt>
                <c:pt idx="6">
                  <c:v>156950</c:v>
                </c:pt>
                <c:pt idx="7">
                  <c:v>90813</c:v>
                </c:pt>
                <c:pt idx="8">
                  <c:v>8864</c:v>
                </c:pt>
                <c:pt idx="9">
                  <c:v>32014</c:v>
                </c:pt>
                <c:pt idx="10">
                  <c:v>4342</c:v>
                </c:pt>
                <c:pt idx="12">
                  <c:v>185</c:v>
                </c:pt>
                <c:pt idx="1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5A8-4917-9ACA-E4979940C8B4}"/>
            </c:ext>
          </c:extLst>
        </c:ser>
        <c:ser>
          <c:idx val="7"/>
          <c:order val="7"/>
          <c:tx>
            <c:strRef>
              <c:f>RCC!$I$1</c:f>
              <c:strCache>
                <c:ptCount val="1"/>
                <c:pt idx="0">
                  <c:v>ago/2023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RCC!$A$2:$A$16</c:f>
              <c:strCache>
                <c:ptCount val="15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329 - QI SOCIEDADE DE CREDITO S.A.</c:v>
                </c:pt>
                <c:pt idx="11">
                  <c:v>274 - BMP</c:v>
                </c:pt>
                <c:pt idx="12">
                  <c:v>903 - BANCO INTER S/A</c:v>
                </c:pt>
                <c:pt idx="13">
                  <c:v>276 - SENFF S.A - CREDITO, FINANCIAMENTO E INVESTIMENTO</c:v>
                </c:pt>
                <c:pt idx="14">
                  <c:v>643 - BANCO PINE S.A.</c:v>
                </c:pt>
              </c:strCache>
            </c:strRef>
          </c:cat>
          <c:val>
            <c:numRef>
              <c:f>RCC!$I$2:$I$16</c:f>
              <c:numCache>
                <c:formatCode>#,##0</c:formatCode>
                <c:ptCount val="15"/>
                <c:pt idx="0">
                  <c:v>1219649</c:v>
                </c:pt>
                <c:pt idx="1">
                  <c:v>1012577</c:v>
                </c:pt>
                <c:pt idx="2">
                  <c:v>478234</c:v>
                </c:pt>
                <c:pt idx="3">
                  <c:v>364028</c:v>
                </c:pt>
                <c:pt idx="4">
                  <c:v>226025</c:v>
                </c:pt>
                <c:pt idx="5">
                  <c:v>197557</c:v>
                </c:pt>
                <c:pt idx="6">
                  <c:v>160669</c:v>
                </c:pt>
                <c:pt idx="7">
                  <c:v>90761</c:v>
                </c:pt>
                <c:pt idx="8">
                  <c:v>12611</c:v>
                </c:pt>
                <c:pt idx="9">
                  <c:v>32807</c:v>
                </c:pt>
                <c:pt idx="10">
                  <c:v>4342</c:v>
                </c:pt>
                <c:pt idx="11">
                  <c:v>1</c:v>
                </c:pt>
                <c:pt idx="12">
                  <c:v>185</c:v>
                </c:pt>
                <c:pt idx="13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5A8-4917-9ACA-E4979940C8B4}"/>
            </c:ext>
          </c:extLst>
        </c:ser>
        <c:ser>
          <c:idx val="8"/>
          <c:order val="8"/>
          <c:tx>
            <c:strRef>
              <c:f>RCC!$J$1</c:f>
              <c:strCache>
                <c:ptCount val="1"/>
                <c:pt idx="0">
                  <c:v>set/2023</c:v>
                </c:pt>
              </c:strCache>
            </c:strRef>
          </c:tx>
          <c:spPr>
            <a:solidFill>
              <a:srgbClr val="FF66FF"/>
            </a:solidFill>
            <a:ln>
              <a:noFill/>
            </a:ln>
            <a:effectLst/>
          </c:spPr>
          <c:invertIfNegative val="0"/>
          <c:cat>
            <c:strRef>
              <c:f>RCC!$A$2:$A$16</c:f>
              <c:strCache>
                <c:ptCount val="15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329 - QI SOCIEDADE DE CREDITO S.A.</c:v>
                </c:pt>
                <c:pt idx="11">
                  <c:v>274 - BMP</c:v>
                </c:pt>
                <c:pt idx="12">
                  <c:v>903 - BANCO INTER S/A</c:v>
                </c:pt>
                <c:pt idx="13">
                  <c:v>276 - SENFF S.A - CREDITO, FINANCIAMENTO E INVESTIMENTO</c:v>
                </c:pt>
                <c:pt idx="14">
                  <c:v>643 - BANCO PINE S.A.</c:v>
                </c:pt>
              </c:strCache>
            </c:strRef>
          </c:cat>
          <c:val>
            <c:numRef>
              <c:f>RCC!$J$2:$J$16</c:f>
              <c:numCache>
                <c:formatCode>#,##0</c:formatCode>
                <c:ptCount val="15"/>
                <c:pt idx="0">
                  <c:v>1241430</c:v>
                </c:pt>
                <c:pt idx="1">
                  <c:v>1026896</c:v>
                </c:pt>
                <c:pt idx="2">
                  <c:v>490851</c:v>
                </c:pt>
                <c:pt idx="3">
                  <c:v>372490</c:v>
                </c:pt>
                <c:pt idx="4">
                  <c:v>230402</c:v>
                </c:pt>
                <c:pt idx="5">
                  <c:v>201312</c:v>
                </c:pt>
                <c:pt idx="6">
                  <c:v>168491</c:v>
                </c:pt>
                <c:pt idx="7">
                  <c:v>90619</c:v>
                </c:pt>
                <c:pt idx="8">
                  <c:v>17347</c:v>
                </c:pt>
                <c:pt idx="9">
                  <c:v>33398</c:v>
                </c:pt>
                <c:pt idx="10">
                  <c:v>4324</c:v>
                </c:pt>
                <c:pt idx="11">
                  <c:v>6</c:v>
                </c:pt>
                <c:pt idx="12">
                  <c:v>185</c:v>
                </c:pt>
                <c:pt idx="1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5A8-4917-9ACA-E4979940C8B4}"/>
            </c:ext>
          </c:extLst>
        </c:ser>
        <c:ser>
          <c:idx val="9"/>
          <c:order val="9"/>
          <c:tx>
            <c:strRef>
              <c:f>RCC!$K$1</c:f>
              <c:strCache>
                <c:ptCount val="1"/>
                <c:pt idx="0">
                  <c:v>out/2023</c:v>
                </c:pt>
              </c:strCache>
            </c:strRef>
          </c:tx>
          <c:spPr>
            <a:solidFill>
              <a:srgbClr val="A91D8E"/>
            </a:solidFill>
            <a:ln>
              <a:noFill/>
            </a:ln>
            <a:effectLst/>
          </c:spPr>
          <c:invertIfNegative val="0"/>
          <c:cat>
            <c:strRef>
              <c:f>RCC!$A$2:$A$16</c:f>
              <c:strCache>
                <c:ptCount val="15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329 - QI SOCIEDADE DE CREDITO S.A.</c:v>
                </c:pt>
                <c:pt idx="11">
                  <c:v>274 - BMP</c:v>
                </c:pt>
                <c:pt idx="12">
                  <c:v>903 - BANCO INTER S/A</c:v>
                </c:pt>
                <c:pt idx="13">
                  <c:v>276 - SENFF S.A - CREDITO, FINANCIAMENTO E INVESTIMENTO</c:v>
                </c:pt>
                <c:pt idx="14">
                  <c:v>643 - BANCO PINE S.A.</c:v>
                </c:pt>
              </c:strCache>
            </c:strRef>
          </c:cat>
          <c:val>
            <c:numRef>
              <c:f>RCC!$K$2:$K$16</c:f>
              <c:numCache>
                <c:formatCode>#,##0</c:formatCode>
                <c:ptCount val="15"/>
                <c:pt idx="0">
                  <c:v>1265877</c:v>
                </c:pt>
                <c:pt idx="1">
                  <c:v>1042467</c:v>
                </c:pt>
                <c:pt idx="2">
                  <c:v>505157</c:v>
                </c:pt>
                <c:pt idx="3">
                  <c:v>380740</c:v>
                </c:pt>
                <c:pt idx="4">
                  <c:v>234729</c:v>
                </c:pt>
                <c:pt idx="5">
                  <c:v>207019</c:v>
                </c:pt>
                <c:pt idx="6">
                  <c:v>175917</c:v>
                </c:pt>
                <c:pt idx="7">
                  <c:v>90561</c:v>
                </c:pt>
                <c:pt idx="8">
                  <c:v>22295</c:v>
                </c:pt>
                <c:pt idx="9">
                  <c:v>33981</c:v>
                </c:pt>
                <c:pt idx="10">
                  <c:v>4319</c:v>
                </c:pt>
                <c:pt idx="11">
                  <c:v>61</c:v>
                </c:pt>
                <c:pt idx="12">
                  <c:v>185</c:v>
                </c:pt>
                <c:pt idx="1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05A8-4917-9ACA-E4979940C8B4}"/>
            </c:ext>
          </c:extLst>
        </c:ser>
        <c:ser>
          <c:idx val="10"/>
          <c:order val="10"/>
          <c:tx>
            <c:strRef>
              <c:f>RCC!$L$1</c:f>
              <c:strCache>
                <c:ptCount val="1"/>
                <c:pt idx="0">
                  <c:v>nov/2023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RCC!$A$2:$A$16</c:f>
              <c:strCache>
                <c:ptCount val="15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329 - QI SOCIEDADE DE CREDITO S.A.</c:v>
                </c:pt>
                <c:pt idx="11">
                  <c:v>274 - BMP</c:v>
                </c:pt>
                <c:pt idx="12">
                  <c:v>903 - BANCO INTER S/A</c:v>
                </c:pt>
                <c:pt idx="13">
                  <c:v>276 - SENFF S.A - CREDITO, FINANCIAMENTO E INVESTIMENTO</c:v>
                </c:pt>
                <c:pt idx="14">
                  <c:v>643 - BANCO PINE S.A.</c:v>
                </c:pt>
              </c:strCache>
            </c:strRef>
          </c:cat>
          <c:val>
            <c:numRef>
              <c:f>RCC!$L$2:$L$16</c:f>
              <c:numCache>
                <c:formatCode>#,##0</c:formatCode>
                <c:ptCount val="15"/>
                <c:pt idx="0">
                  <c:v>1290865</c:v>
                </c:pt>
                <c:pt idx="1">
                  <c:v>1055708</c:v>
                </c:pt>
                <c:pt idx="2">
                  <c:v>516231</c:v>
                </c:pt>
                <c:pt idx="3">
                  <c:v>389689</c:v>
                </c:pt>
                <c:pt idx="4">
                  <c:v>236855</c:v>
                </c:pt>
                <c:pt idx="5">
                  <c:v>213645</c:v>
                </c:pt>
                <c:pt idx="6">
                  <c:v>183413</c:v>
                </c:pt>
                <c:pt idx="7">
                  <c:v>90483</c:v>
                </c:pt>
                <c:pt idx="8">
                  <c:v>30008</c:v>
                </c:pt>
                <c:pt idx="9">
                  <c:v>34619</c:v>
                </c:pt>
                <c:pt idx="10">
                  <c:v>4319</c:v>
                </c:pt>
                <c:pt idx="11">
                  <c:v>149</c:v>
                </c:pt>
                <c:pt idx="12">
                  <c:v>184</c:v>
                </c:pt>
                <c:pt idx="13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5A8-4917-9ACA-E4979940C8B4}"/>
            </c:ext>
          </c:extLst>
        </c:ser>
        <c:ser>
          <c:idx val="11"/>
          <c:order val="11"/>
          <c:tx>
            <c:strRef>
              <c:f>RCC!$M$1</c:f>
              <c:strCache>
                <c:ptCount val="1"/>
                <c:pt idx="0">
                  <c:v>dez/2023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RCC!$A$2:$A$16</c:f>
              <c:strCache>
                <c:ptCount val="15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329 - QI SOCIEDADE DE CREDITO S.A.</c:v>
                </c:pt>
                <c:pt idx="11">
                  <c:v>274 - BMP</c:v>
                </c:pt>
                <c:pt idx="12">
                  <c:v>903 - BANCO INTER S/A</c:v>
                </c:pt>
                <c:pt idx="13">
                  <c:v>276 - SENFF S.A - CREDITO, FINANCIAMENTO E INVESTIMENTO</c:v>
                </c:pt>
                <c:pt idx="14">
                  <c:v>643 - BANCO PINE S.A.</c:v>
                </c:pt>
              </c:strCache>
            </c:strRef>
          </c:cat>
          <c:val>
            <c:numRef>
              <c:f>RCC!$M$2:$M$16</c:f>
              <c:numCache>
                <c:formatCode>#,##0</c:formatCode>
                <c:ptCount val="15"/>
                <c:pt idx="0">
                  <c:v>1314540</c:v>
                </c:pt>
                <c:pt idx="1">
                  <c:v>1069535</c:v>
                </c:pt>
                <c:pt idx="2">
                  <c:v>530052</c:v>
                </c:pt>
                <c:pt idx="3">
                  <c:v>396597</c:v>
                </c:pt>
                <c:pt idx="4">
                  <c:v>241358</c:v>
                </c:pt>
                <c:pt idx="5">
                  <c:v>220687</c:v>
                </c:pt>
                <c:pt idx="6">
                  <c:v>191320</c:v>
                </c:pt>
                <c:pt idx="7">
                  <c:v>90480</c:v>
                </c:pt>
                <c:pt idx="8">
                  <c:v>37837</c:v>
                </c:pt>
                <c:pt idx="9">
                  <c:v>35174</c:v>
                </c:pt>
                <c:pt idx="10">
                  <c:v>4318</c:v>
                </c:pt>
                <c:pt idx="11">
                  <c:v>391</c:v>
                </c:pt>
                <c:pt idx="12">
                  <c:v>184</c:v>
                </c:pt>
                <c:pt idx="13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05A8-4917-9ACA-E4979940C8B4}"/>
            </c:ext>
          </c:extLst>
        </c:ser>
        <c:ser>
          <c:idx val="12"/>
          <c:order val="12"/>
          <c:tx>
            <c:strRef>
              <c:f>RCC!$N$1</c:f>
              <c:strCache>
                <c:ptCount val="1"/>
                <c:pt idx="0">
                  <c:v>jan/2024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RCC!$A$2:$A$16</c:f>
              <c:strCache>
                <c:ptCount val="15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329 - QI SOCIEDADE DE CREDITO S.A.</c:v>
                </c:pt>
                <c:pt idx="11">
                  <c:v>274 - BMP</c:v>
                </c:pt>
                <c:pt idx="12">
                  <c:v>903 - BANCO INTER S/A</c:v>
                </c:pt>
                <c:pt idx="13">
                  <c:v>276 - SENFF S.A - CREDITO, FINANCIAMENTO E INVESTIMENTO</c:v>
                </c:pt>
                <c:pt idx="14">
                  <c:v>643 - BANCO PINE S.A.</c:v>
                </c:pt>
              </c:strCache>
            </c:strRef>
          </c:cat>
          <c:val>
            <c:numRef>
              <c:f>RCC!$N$2:$N$16</c:f>
              <c:numCache>
                <c:formatCode>#,##0</c:formatCode>
                <c:ptCount val="15"/>
                <c:pt idx="0">
                  <c:v>1339580</c:v>
                </c:pt>
                <c:pt idx="1">
                  <c:v>1082412</c:v>
                </c:pt>
                <c:pt idx="2">
                  <c:v>544069</c:v>
                </c:pt>
                <c:pt idx="3">
                  <c:v>403549</c:v>
                </c:pt>
                <c:pt idx="4">
                  <c:v>245555</c:v>
                </c:pt>
                <c:pt idx="5">
                  <c:v>226715</c:v>
                </c:pt>
                <c:pt idx="6">
                  <c:v>199457</c:v>
                </c:pt>
                <c:pt idx="7">
                  <c:v>90479</c:v>
                </c:pt>
                <c:pt idx="8">
                  <c:v>45724</c:v>
                </c:pt>
                <c:pt idx="9">
                  <c:v>35883</c:v>
                </c:pt>
                <c:pt idx="10">
                  <c:v>4315</c:v>
                </c:pt>
                <c:pt idx="11">
                  <c:v>655</c:v>
                </c:pt>
                <c:pt idx="12">
                  <c:v>184</c:v>
                </c:pt>
                <c:pt idx="13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05A8-4917-9ACA-E4979940C8B4}"/>
            </c:ext>
          </c:extLst>
        </c:ser>
        <c:ser>
          <c:idx val="13"/>
          <c:order val="13"/>
          <c:tx>
            <c:strRef>
              <c:f>RCC!$O$1</c:f>
              <c:strCache>
                <c:ptCount val="1"/>
                <c:pt idx="0">
                  <c:v>fev/2024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RCC!$A$2:$A$16</c:f>
              <c:strCache>
                <c:ptCount val="15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329 - QI SOCIEDADE DE CREDITO S.A.</c:v>
                </c:pt>
                <c:pt idx="11">
                  <c:v>274 - BMP</c:v>
                </c:pt>
                <c:pt idx="12">
                  <c:v>903 - BANCO INTER S/A</c:v>
                </c:pt>
                <c:pt idx="13">
                  <c:v>276 - SENFF S.A - CREDITO, FINANCIAMENTO E INVESTIMENTO</c:v>
                </c:pt>
                <c:pt idx="14">
                  <c:v>643 - BANCO PINE S.A.</c:v>
                </c:pt>
              </c:strCache>
            </c:strRef>
          </c:cat>
          <c:val>
            <c:numRef>
              <c:f>RCC!$O$2:$O$16</c:f>
              <c:numCache>
                <c:formatCode>#,##0</c:formatCode>
                <c:ptCount val="15"/>
                <c:pt idx="0">
                  <c:v>1357469</c:v>
                </c:pt>
                <c:pt idx="1">
                  <c:v>1090488</c:v>
                </c:pt>
                <c:pt idx="2">
                  <c:v>557919</c:v>
                </c:pt>
                <c:pt idx="3">
                  <c:v>410807</c:v>
                </c:pt>
                <c:pt idx="4">
                  <c:v>244740</c:v>
                </c:pt>
                <c:pt idx="5">
                  <c:v>230735</c:v>
                </c:pt>
                <c:pt idx="6">
                  <c:v>205770</c:v>
                </c:pt>
                <c:pt idx="7">
                  <c:v>90337</c:v>
                </c:pt>
                <c:pt idx="8">
                  <c:v>49930</c:v>
                </c:pt>
                <c:pt idx="9">
                  <c:v>36487</c:v>
                </c:pt>
                <c:pt idx="10">
                  <c:v>4309</c:v>
                </c:pt>
                <c:pt idx="11">
                  <c:v>266</c:v>
                </c:pt>
                <c:pt idx="12">
                  <c:v>184</c:v>
                </c:pt>
                <c:pt idx="13">
                  <c:v>27</c:v>
                </c:pt>
                <c:pt idx="1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05A8-4917-9ACA-E4979940C8B4}"/>
            </c:ext>
          </c:extLst>
        </c:ser>
        <c:ser>
          <c:idx val="14"/>
          <c:order val="14"/>
          <c:tx>
            <c:strRef>
              <c:f>RCC!$P$1</c:f>
              <c:strCache>
                <c:ptCount val="1"/>
                <c:pt idx="0">
                  <c:v>mar/2024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RCC!$A$2:$A$16</c:f>
              <c:strCache>
                <c:ptCount val="15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329 - QI SOCIEDADE DE CREDITO S.A.</c:v>
                </c:pt>
                <c:pt idx="11">
                  <c:v>274 - BMP</c:v>
                </c:pt>
                <c:pt idx="12">
                  <c:v>903 - BANCO INTER S/A</c:v>
                </c:pt>
                <c:pt idx="13">
                  <c:v>276 - SENFF S.A - CREDITO, FINANCIAMENTO E INVESTIMENTO</c:v>
                </c:pt>
                <c:pt idx="14">
                  <c:v>643 - BANCO PINE S.A.</c:v>
                </c:pt>
              </c:strCache>
            </c:strRef>
          </c:cat>
          <c:val>
            <c:numRef>
              <c:f>RCC!$P$2:$P$16</c:f>
              <c:numCache>
                <c:formatCode>#,##0</c:formatCode>
                <c:ptCount val="15"/>
                <c:pt idx="0">
                  <c:v>1374870</c:v>
                </c:pt>
                <c:pt idx="1">
                  <c:v>1100939</c:v>
                </c:pt>
                <c:pt idx="2">
                  <c:v>574087</c:v>
                </c:pt>
                <c:pt idx="3">
                  <c:v>418146</c:v>
                </c:pt>
                <c:pt idx="4">
                  <c:v>246880</c:v>
                </c:pt>
                <c:pt idx="5">
                  <c:v>234853</c:v>
                </c:pt>
                <c:pt idx="6">
                  <c:v>212353</c:v>
                </c:pt>
                <c:pt idx="7">
                  <c:v>90282</c:v>
                </c:pt>
                <c:pt idx="8">
                  <c:v>56630</c:v>
                </c:pt>
                <c:pt idx="9">
                  <c:v>36988</c:v>
                </c:pt>
                <c:pt idx="10">
                  <c:v>4302</c:v>
                </c:pt>
                <c:pt idx="11">
                  <c:v>315</c:v>
                </c:pt>
                <c:pt idx="12">
                  <c:v>184</c:v>
                </c:pt>
                <c:pt idx="13">
                  <c:v>46</c:v>
                </c:pt>
                <c:pt idx="14">
                  <c:v>173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05A8-4917-9ACA-E4979940C8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2734832"/>
        <c:axId val="729385216"/>
      </c:barChart>
      <c:catAx>
        <c:axId val="862734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29385216"/>
        <c:crosses val="autoZero"/>
        <c:auto val="1"/>
        <c:lblAlgn val="ctr"/>
        <c:lblOffset val="100"/>
        <c:noMultiLvlLbl val="0"/>
      </c:catAx>
      <c:valAx>
        <c:axId val="729385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62734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0021505819625964E-2"/>
          <c:y val="0.8776168857714568"/>
          <c:w val="0.98104773879704832"/>
          <c:h val="0.10706049158271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2.1750951604132679E-3"/>
                  <c:y val="3.70370370370369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C20-4036-95B4-E0EDADBFA309}"/>
                </c:ext>
              </c:extLst>
            </c:dLbl>
            <c:dLbl>
              <c:idx val="1"/>
              <c:layout>
                <c:manualLayout>
                  <c:x val="0"/>
                  <c:y val="-7.87037037037037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C20-4036-95B4-E0EDADBFA309}"/>
                </c:ext>
              </c:extLst>
            </c:dLbl>
            <c:dLbl>
              <c:idx val="2"/>
              <c:layout>
                <c:manualLayout>
                  <c:x val="-3.9876283953341573E-17"/>
                  <c:y val="5.55555555555555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C20-4036-95B4-E0EDADBFA309}"/>
                </c:ext>
              </c:extLst>
            </c:dLbl>
            <c:dLbl>
              <c:idx val="3"/>
              <c:layout>
                <c:manualLayout>
                  <c:x val="0"/>
                  <c:y val="-6.94444444444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C20-4036-95B4-E0EDADBFA309}"/>
                </c:ext>
              </c:extLst>
            </c:dLbl>
            <c:dLbl>
              <c:idx val="4"/>
              <c:layout>
                <c:manualLayout>
                  <c:x val="0"/>
                  <c:y val="6.94444444444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C20-4036-95B4-E0EDADBFA309}"/>
                </c:ext>
              </c:extLst>
            </c:dLbl>
            <c:dLbl>
              <c:idx val="5"/>
              <c:layout>
                <c:manualLayout>
                  <c:x val="-2.1750951604132679E-3"/>
                  <c:y val="-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C20-4036-95B4-E0EDADBFA309}"/>
                </c:ext>
              </c:extLst>
            </c:dLbl>
            <c:dLbl>
              <c:idx val="6"/>
              <c:layout>
                <c:manualLayout>
                  <c:x val="4.350190320826456E-3"/>
                  <c:y val="6.94444444444444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C20-4036-95B4-E0EDADBFA309}"/>
                </c:ext>
              </c:extLst>
            </c:dLbl>
            <c:dLbl>
              <c:idx val="7"/>
              <c:layout>
                <c:manualLayout>
                  <c:x val="-7.9752567906683147E-17"/>
                  <c:y val="-6.48148148148148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C20-4036-95B4-E0EDADBFA309}"/>
                </c:ext>
              </c:extLst>
            </c:dLbl>
            <c:dLbl>
              <c:idx val="8"/>
              <c:layout>
                <c:manualLayout>
                  <c:x val="4.3501903208265358E-3"/>
                  <c:y val="5.0925925925925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C20-4036-95B4-E0EDADBFA309}"/>
                </c:ext>
              </c:extLst>
            </c:dLbl>
            <c:dLbl>
              <c:idx val="9"/>
              <c:layout>
                <c:manualLayout>
                  <c:x val="0"/>
                  <c:y val="-7.40740740740740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C20-4036-95B4-E0EDADBFA309}"/>
                </c:ext>
              </c:extLst>
            </c:dLbl>
            <c:dLbl>
              <c:idx val="10"/>
              <c:layout>
                <c:manualLayout>
                  <c:x val="-1.5950513581336629E-16"/>
                  <c:y val="6.48148148148147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C20-4036-95B4-E0EDADBFA309}"/>
                </c:ext>
              </c:extLst>
            </c:dLbl>
            <c:dLbl>
              <c:idx val="11"/>
              <c:layout>
                <c:manualLayout>
                  <c:x val="0"/>
                  <c:y val="-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C20-4036-95B4-E0EDADBFA309}"/>
                </c:ext>
              </c:extLst>
            </c:dLbl>
            <c:dLbl>
              <c:idx val="12"/>
              <c:layout>
                <c:manualLayout>
                  <c:x val="-7.7180255398059993E-3"/>
                  <c:y val="2.60292839692403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AC20-4036-95B4-E0EDADBFA309}"/>
                </c:ext>
              </c:extLst>
            </c:dLbl>
            <c:dLbl>
              <c:idx val="13"/>
              <c:layout>
                <c:manualLayout>
                  <c:x val="4.4103003084605711E-3"/>
                  <c:y val="2.60292839692403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AC20-4036-95B4-E0EDADBFA309}"/>
                </c:ext>
              </c:extLst>
            </c:dLbl>
            <c:dLbl>
              <c:idx val="14"/>
              <c:layout>
                <c:manualLayout>
                  <c:x val="-4.4103003084605711E-3"/>
                  <c:y val="-4.1646854350784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AC20-4036-95B4-E0EDADBFA30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2540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RCC!$B$94:$P$94</c:f>
              <c:strCache>
                <c:ptCount val="15"/>
                <c:pt idx="0">
                  <c:v>jan/2023</c:v>
                </c:pt>
                <c:pt idx="1">
                  <c:v>fev/2023</c:v>
                </c:pt>
                <c:pt idx="2">
                  <c:v>mar/2023</c:v>
                </c:pt>
                <c:pt idx="3">
                  <c:v>abr/2023</c:v>
                </c:pt>
                <c:pt idx="4">
                  <c:v>mai/2023</c:v>
                </c:pt>
                <c:pt idx="5">
                  <c:v>jun/2023</c:v>
                </c:pt>
                <c:pt idx="6">
                  <c:v>jul/2023</c:v>
                </c:pt>
                <c:pt idx="7">
                  <c:v>ago/2023</c:v>
                </c:pt>
                <c:pt idx="8">
                  <c:v>set/2023</c:v>
                </c:pt>
                <c:pt idx="9">
                  <c:v>out/2023</c:v>
                </c:pt>
                <c:pt idx="10">
                  <c:v>nov/2023</c:v>
                </c:pt>
                <c:pt idx="11">
                  <c:v>dez/2023</c:v>
                </c:pt>
                <c:pt idx="12">
                  <c:v>jan/2024</c:v>
                </c:pt>
                <c:pt idx="13">
                  <c:v>fev/2024</c:v>
                </c:pt>
                <c:pt idx="14">
                  <c:v>jan/2024</c:v>
                </c:pt>
              </c:strCache>
            </c:strRef>
          </c:cat>
          <c:val>
            <c:numRef>
              <c:f>RCC!$B$95:$P$95</c:f>
              <c:numCache>
                <c:formatCode>#,##0</c:formatCode>
                <c:ptCount val="15"/>
                <c:pt idx="0">
                  <c:v>2961328</c:v>
                </c:pt>
                <c:pt idx="1">
                  <c:v>3168819</c:v>
                </c:pt>
                <c:pt idx="2">
                  <c:v>3284200</c:v>
                </c:pt>
                <c:pt idx="3">
                  <c:v>3430403</c:v>
                </c:pt>
                <c:pt idx="4">
                  <c:v>3544753</c:v>
                </c:pt>
                <c:pt idx="5">
                  <c:v>3626495</c:v>
                </c:pt>
                <c:pt idx="6">
                  <c:v>3708434</c:v>
                </c:pt>
                <c:pt idx="7">
                  <c:v>3799445</c:v>
                </c:pt>
                <c:pt idx="8">
                  <c:v>3877745</c:v>
                </c:pt>
                <c:pt idx="9">
                  <c:v>3963247</c:v>
                </c:pt>
                <c:pt idx="10">
                  <c:v>4046184</c:v>
                </c:pt>
                <c:pt idx="11">
                  <c:v>4132491</c:v>
                </c:pt>
                <c:pt idx="12">
                  <c:v>4218596</c:v>
                </c:pt>
                <c:pt idx="13">
                  <c:v>4279483</c:v>
                </c:pt>
                <c:pt idx="14">
                  <c:v>4351048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AC20-4036-95B4-E0EDADBFA3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62592624"/>
        <c:axId val="734502704"/>
      </c:lineChart>
      <c:catAx>
        <c:axId val="862592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34502704"/>
        <c:crosses val="autoZero"/>
        <c:auto val="1"/>
        <c:lblAlgn val="ctr"/>
        <c:lblOffset val="100"/>
        <c:noMultiLvlLbl val="0"/>
      </c:catAx>
      <c:valAx>
        <c:axId val="734502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62592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'Margem Livre Empréstimo'!$B$1</c:f>
              <c:strCache>
                <c:ptCount val="1"/>
                <c:pt idx="0">
                  <c:v>jan/23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'Margem Livre Empréstimo'!$A$2:$A$26</c:f>
              <c:strCache>
                <c:ptCount val="25"/>
                <c:pt idx="0">
                  <c:v>626 - BANCO C6 CONSIGNADO</c:v>
                </c:pt>
                <c:pt idx="1">
                  <c:v>623 - BANCO PAN S/A</c:v>
                </c:pt>
                <c:pt idx="2">
                  <c:v>121 - BANCO AGIBANK S.A.</c:v>
                </c:pt>
                <c:pt idx="3">
                  <c:v>935 - FACTA FINANCEIRA S A</c:v>
                </c:pt>
                <c:pt idx="4">
                  <c:v>*033 - BANCO SANTANDER (BRASIL) S/A</c:v>
                </c:pt>
                <c:pt idx="5">
                  <c:v>237 - BANCO BRADESCO S/A</c:v>
                </c:pt>
                <c:pt idx="6">
                  <c:v>341 - BANCO ITAU S/A</c:v>
                </c:pt>
                <c:pt idx="7">
                  <c:v>029 BANCO ITAU CONSIGNADO S.A.</c:v>
                </c:pt>
                <c:pt idx="8">
                  <c:v>318 - BANCO BMG S. A.</c:v>
                </c:pt>
                <c:pt idx="9">
                  <c:v>254 - PARANA BANCO S. A.</c:v>
                </c:pt>
                <c:pt idx="10">
                  <c:v>001 - BANCO DO BRASIL S/A</c:v>
                </c:pt>
                <c:pt idx="11">
                  <c:v>389 - BANCO MERCANTIL DO BRASIL S/A</c:v>
                </c:pt>
                <c:pt idx="12">
                  <c:v>104 - CAIXA ECONOMICA FEDERAL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422 - BANCO SAFRA S/A</c:v>
                </c:pt>
                <c:pt idx="16">
                  <c:v>386 - NU FINANCEIRA	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069 - BANCO CREFISA S.A</c:v>
                </c:pt>
                <c:pt idx="20">
                  <c:v>748 - BANCO COOPERATIVO SICREDI S A	</c:v>
                </c:pt>
                <c:pt idx="21">
                  <c:v>756 - BANCO COOPERATIVO SICOOB S.A.</c:v>
                </c:pt>
                <c:pt idx="22">
                  <c:v>902 - CREFISA S.A. - CREDITOS, FINANCIAMENTO E INVESTIMENTOS</c:v>
                </c:pt>
                <c:pt idx="23">
                  <c:v>359 - ZEMA CREDITO, FINANCIAMENTO E INVESTIMENTO S.A.</c:v>
                </c:pt>
                <c:pt idx="24">
                  <c:v>079 - PICPAY BANK</c:v>
                </c:pt>
              </c:strCache>
            </c:strRef>
          </c:cat>
          <c:val>
            <c:numRef>
              <c:f>'Margem Livre Empréstimo'!$B$2:$B$26</c:f>
              <c:numCache>
                <c:formatCode>#,##0</c:formatCode>
                <c:ptCount val="25"/>
                <c:pt idx="0">
                  <c:v>527766</c:v>
                </c:pt>
                <c:pt idx="1">
                  <c:v>341429</c:v>
                </c:pt>
                <c:pt idx="2">
                  <c:v>195058</c:v>
                </c:pt>
                <c:pt idx="3">
                  <c:v>100291</c:v>
                </c:pt>
                <c:pt idx="4">
                  <c:v>255179</c:v>
                </c:pt>
                <c:pt idx="5">
                  <c:v>209044</c:v>
                </c:pt>
                <c:pt idx="6">
                  <c:v>185015</c:v>
                </c:pt>
                <c:pt idx="7">
                  <c:v>396437</c:v>
                </c:pt>
                <c:pt idx="8">
                  <c:v>40610</c:v>
                </c:pt>
                <c:pt idx="9">
                  <c:v>81548</c:v>
                </c:pt>
                <c:pt idx="10">
                  <c:v>85961</c:v>
                </c:pt>
                <c:pt idx="11">
                  <c:v>98353</c:v>
                </c:pt>
                <c:pt idx="12">
                  <c:v>109167</c:v>
                </c:pt>
                <c:pt idx="13">
                  <c:v>131632</c:v>
                </c:pt>
                <c:pt idx="14">
                  <c:v>44656</c:v>
                </c:pt>
                <c:pt idx="15">
                  <c:v>138524</c:v>
                </c:pt>
                <c:pt idx="16">
                  <c:v>0</c:v>
                </c:pt>
                <c:pt idx="17">
                  <c:v>35318</c:v>
                </c:pt>
                <c:pt idx="18">
                  <c:v>18289</c:v>
                </c:pt>
                <c:pt idx="19">
                  <c:v>12142</c:v>
                </c:pt>
                <c:pt idx="20">
                  <c:v>6184</c:v>
                </c:pt>
                <c:pt idx="21">
                  <c:v>10843</c:v>
                </c:pt>
                <c:pt idx="22">
                  <c:v>1009</c:v>
                </c:pt>
                <c:pt idx="23">
                  <c:v>12503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5D-4B7F-A534-2919317950E7}"/>
            </c:ext>
          </c:extLst>
        </c:ser>
        <c:ser>
          <c:idx val="1"/>
          <c:order val="1"/>
          <c:tx>
            <c:strRef>
              <c:f>'Margem Livre Empréstimo'!$C$1</c:f>
              <c:strCache>
                <c:ptCount val="1"/>
                <c:pt idx="0">
                  <c:v>fev/23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'Margem Livre Empréstimo'!$A$2:$A$26</c:f>
              <c:strCache>
                <c:ptCount val="25"/>
                <c:pt idx="0">
                  <c:v>626 - BANCO C6 CONSIGNADO</c:v>
                </c:pt>
                <c:pt idx="1">
                  <c:v>623 - BANCO PAN S/A</c:v>
                </c:pt>
                <c:pt idx="2">
                  <c:v>121 - BANCO AGIBANK S.A.</c:v>
                </c:pt>
                <c:pt idx="3">
                  <c:v>935 - FACTA FINANCEIRA S A</c:v>
                </c:pt>
                <c:pt idx="4">
                  <c:v>*033 - BANCO SANTANDER (BRASIL) S/A</c:v>
                </c:pt>
                <c:pt idx="5">
                  <c:v>237 - BANCO BRADESCO S/A</c:v>
                </c:pt>
                <c:pt idx="6">
                  <c:v>341 - BANCO ITAU S/A</c:v>
                </c:pt>
                <c:pt idx="7">
                  <c:v>029 BANCO ITAU CONSIGNADO S.A.</c:v>
                </c:pt>
                <c:pt idx="8">
                  <c:v>318 - BANCO BMG S. A.</c:v>
                </c:pt>
                <c:pt idx="9">
                  <c:v>254 - PARANA BANCO S. A.</c:v>
                </c:pt>
                <c:pt idx="10">
                  <c:v>001 - BANCO DO BRASIL S/A</c:v>
                </c:pt>
                <c:pt idx="11">
                  <c:v>389 - BANCO MERCANTIL DO BRASIL S/A</c:v>
                </c:pt>
                <c:pt idx="12">
                  <c:v>104 - CAIXA ECONOMICA FEDERAL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422 - BANCO SAFRA S/A</c:v>
                </c:pt>
                <c:pt idx="16">
                  <c:v>386 - NU FINANCEIRA	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069 - BANCO CREFISA S.A</c:v>
                </c:pt>
                <c:pt idx="20">
                  <c:v>748 - BANCO COOPERATIVO SICREDI S A	</c:v>
                </c:pt>
                <c:pt idx="21">
                  <c:v>756 - BANCO COOPERATIVO SICOOB S.A.</c:v>
                </c:pt>
                <c:pt idx="22">
                  <c:v>902 - CREFISA S.A. - CREDITOS, FINANCIAMENTO E INVESTIMENTOS</c:v>
                </c:pt>
                <c:pt idx="23">
                  <c:v>359 - ZEMA CREDITO, FINANCIAMENTO E INVESTIMENTO S.A.</c:v>
                </c:pt>
                <c:pt idx="24">
                  <c:v>079 - PICPAY BANK</c:v>
                </c:pt>
              </c:strCache>
            </c:strRef>
          </c:cat>
          <c:val>
            <c:numRef>
              <c:f>'Margem Livre Empréstimo'!$C$2:$C$26</c:f>
              <c:numCache>
                <c:formatCode>#,##0</c:formatCode>
                <c:ptCount val="25"/>
                <c:pt idx="0">
                  <c:v>158783</c:v>
                </c:pt>
                <c:pt idx="1">
                  <c:v>143866</c:v>
                </c:pt>
                <c:pt idx="2">
                  <c:v>79858</c:v>
                </c:pt>
                <c:pt idx="3">
                  <c:v>26555</c:v>
                </c:pt>
                <c:pt idx="4">
                  <c:v>129930</c:v>
                </c:pt>
                <c:pt idx="5">
                  <c:v>179898</c:v>
                </c:pt>
                <c:pt idx="6">
                  <c:v>110649</c:v>
                </c:pt>
                <c:pt idx="7">
                  <c:v>126536</c:v>
                </c:pt>
                <c:pt idx="8">
                  <c:v>12431</c:v>
                </c:pt>
                <c:pt idx="9">
                  <c:v>18853</c:v>
                </c:pt>
                <c:pt idx="10">
                  <c:v>65348</c:v>
                </c:pt>
                <c:pt idx="11">
                  <c:v>50559</c:v>
                </c:pt>
                <c:pt idx="12">
                  <c:v>86973</c:v>
                </c:pt>
                <c:pt idx="13">
                  <c:v>24603</c:v>
                </c:pt>
                <c:pt idx="14">
                  <c:v>24141</c:v>
                </c:pt>
                <c:pt idx="15">
                  <c:v>21967</c:v>
                </c:pt>
                <c:pt idx="16">
                  <c:v>0</c:v>
                </c:pt>
                <c:pt idx="17">
                  <c:v>6787</c:v>
                </c:pt>
                <c:pt idx="18">
                  <c:v>3095</c:v>
                </c:pt>
                <c:pt idx="19">
                  <c:v>11747</c:v>
                </c:pt>
                <c:pt idx="20">
                  <c:v>5812</c:v>
                </c:pt>
                <c:pt idx="21">
                  <c:v>9678</c:v>
                </c:pt>
                <c:pt idx="22">
                  <c:v>1</c:v>
                </c:pt>
                <c:pt idx="23">
                  <c:v>4698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5D-4B7F-A534-2919317950E7}"/>
            </c:ext>
          </c:extLst>
        </c:ser>
        <c:ser>
          <c:idx val="2"/>
          <c:order val="2"/>
          <c:tx>
            <c:strRef>
              <c:f>'Margem Livre Empréstimo'!$D$1</c:f>
              <c:strCache>
                <c:ptCount val="1"/>
                <c:pt idx="0">
                  <c:v>mar/23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'Margem Livre Empréstimo'!$A$2:$A$26</c:f>
              <c:strCache>
                <c:ptCount val="25"/>
                <c:pt idx="0">
                  <c:v>626 - BANCO C6 CONSIGNADO</c:v>
                </c:pt>
                <c:pt idx="1">
                  <c:v>623 - BANCO PAN S/A</c:v>
                </c:pt>
                <c:pt idx="2">
                  <c:v>121 - BANCO AGIBANK S.A.</c:v>
                </c:pt>
                <c:pt idx="3">
                  <c:v>935 - FACTA FINANCEIRA S A</c:v>
                </c:pt>
                <c:pt idx="4">
                  <c:v>*033 - BANCO SANTANDER (BRASIL) S/A</c:v>
                </c:pt>
                <c:pt idx="5">
                  <c:v>237 - BANCO BRADESCO S/A</c:v>
                </c:pt>
                <c:pt idx="6">
                  <c:v>341 - BANCO ITAU S/A</c:v>
                </c:pt>
                <c:pt idx="7">
                  <c:v>029 BANCO ITAU CONSIGNADO S.A.</c:v>
                </c:pt>
                <c:pt idx="8">
                  <c:v>318 - BANCO BMG S. A.</c:v>
                </c:pt>
                <c:pt idx="9">
                  <c:v>254 - PARANA BANCO S. A.</c:v>
                </c:pt>
                <c:pt idx="10">
                  <c:v>001 - BANCO DO BRASIL S/A</c:v>
                </c:pt>
                <c:pt idx="11">
                  <c:v>389 - BANCO MERCANTIL DO BRASIL S/A</c:v>
                </c:pt>
                <c:pt idx="12">
                  <c:v>104 - CAIXA ECONOMICA FEDERAL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422 - BANCO SAFRA S/A</c:v>
                </c:pt>
                <c:pt idx="16">
                  <c:v>386 - NU FINANCEIRA	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069 - BANCO CREFISA S.A</c:v>
                </c:pt>
                <c:pt idx="20">
                  <c:v>748 - BANCO COOPERATIVO SICREDI S A	</c:v>
                </c:pt>
                <c:pt idx="21">
                  <c:v>756 - BANCO COOPERATIVO SICOOB S.A.</c:v>
                </c:pt>
                <c:pt idx="22">
                  <c:v>902 - CREFISA S.A. - CREDITOS, FINANCIAMENTO E INVESTIMENTOS</c:v>
                </c:pt>
                <c:pt idx="23">
                  <c:v>359 - ZEMA CREDITO, FINANCIAMENTO E INVESTIMENTO S.A.</c:v>
                </c:pt>
                <c:pt idx="24">
                  <c:v>079 - PICPAY BANK</c:v>
                </c:pt>
              </c:strCache>
            </c:strRef>
          </c:cat>
          <c:val>
            <c:numRef>
              <c:f>'Margem Livre Empréstimo'!$D$2:$D$26</c:f>
              <c:numCache>
                <c:formatCode>#,##0</c:formatCode>
                <c:ptCount val="25"/>
                <c:pt idx="0">
                  <c:v>66701</c:v>
                </c:pt>
                <c:pt idx="1">
                  <c:v>46199</c:v>
                </c:pt>
                <c:pt idx="2">
                  <c:v>32698</c:v>
                </c:pt>
                <c:pt idx="3">
                  <c:v>15232</c:v>
                </c:pt>
                <c:pt idx="4">
                  <c:v>55107</c:v>
                </c:pt>
                <c:pt idx="5">
                  <c:v>79241</c:v>
                </c:pt>
                <c:pt idx="6">
                  <c:v>51429</c:v>
                </c:pt>
                <c:pt idx="7">
                  <c:v>57655</c:v>
                </c:pt>
                <c:pt idx="8">
                  <c:v>4851</c:v>
                </c:pt>
                <c:pt idx="9">
                  <c:v>9194</c:v>
                </c:pt>
                <c:pt idx="10">
                  <c:v>37267</c:v>
                </c:pt>
                <c:pt idx="11">
                  <c:v>23678</c:v>
                </c:pt>
                <c:pt idx="12">
                  <c:v>36858</c:v>
                </c:pt>
                <c:pt idx="13">
                  <c:v>9392</c:v>
                </c:pt>
                <c:pt idx="14">
                  <c:v>14519</c:v>
                </c:pt>
                <c:pt idx="15">
                  <c:v>8212</c:v>
                </c:pt>
                <c:pt idx="16">
                  <c:v>1</c:v>
                </c:pt>
                <c:pt idx="17">
                  <c:v>2198</c:v>
                </c:pt>
                <c:pt idx="18">
                  <c:v>1033</c:v>
                </c:pt>
                <c:pt idx="19">
                  <c:v>12969</c:v>
                </c:pt>
                <c:pt idx="20">
                  <c:v>4861</c:v>
                </c:pt>
                <c:pt idx="21">
                  <c:v>7987</c:v>
                </c:pt>
                <c:pt idx="22">
                  <c:v>0</c:v>
                </c:pt>
                <c:pt idx="23">
                  <c:v>2133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05D-4B7F-A534-2919317950E7}"/>
            </c:ext>
          </c:extLst>
        </c:ser>
        <c:ser>
          <c:idx val="3"/>
          <c:order val="3"/>
          <c:tx>
            <c:strRef>
              <c:f>'Margem Livre Empréstimo'!$E$1</c:f>
              <c:strCache>
                <c:ptCount val="1"/>
                <c:pt idx="0">
                  <c:v>abr/23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'Margem Livre Empréstimo'!$A$2:$A$26</c:f>
              <c:strCache>
                <c:ptCount val="25"/>
                <c:pt idx="0">
                  <c:v>626 - BANCO C6 CONSIGNADO</c:v>
                </c:pt>
                <c:pt idx="1">
                  <c:v>623 - BANCO PAN S/A</c:v>
                </c:pt>
                <c:pt idx="2">
                  <c:v>121 - BANCO AGIBANK S.A.</c:v>
                </c:pt>
                <c:pt idx="3">
                  <c:v>935 - FACTA FINANCEIRA S A</c:v>
                </c:pt>
                <c:pt idx="4">
                  <c:v>*033 - BANCO SANTANDER (BRASIL) S/A</c:v>
                </c:pt>
                <c:pt idx="5">
                  <c:v>237 - BANCO BRADESCO S/A</c:v>
                </c:pt>
                <c:pt idx="6">
                  <c:v>341 - BANCO ITAU S/A</c:v>
                </c:pt>
                <c:pt idx="7">
                  <c:v>029 BANCO ITAU CONSIGNADO S.A.</c:v>
                </c:pt>
                <c:pt idx="8">
                  <c:v>318 - BANCO BMG S. A.</c:v>
                </c:pt>
                <c:pt idx="9">
                  <c:v>254 - PARANA BANCO S. A.</c:v>
                </c:pt>
                <c:pt idx="10">
                  <c:v>001 - BANCO DO BRASIL S/A</c:v>
                </c:pt>
                <c:pt idx="11">
                  <c:v>389 - BANCO MERCANTIL DO BRASIL S/A</c:v>
                </c:pt>
                <c:pt idx="12">
                  <c:v>104 - CAIXA ECONOMICA FEDERAL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422 - BANCO SAFRA S/A</c:v>
                </c:pt>
                <c:pt idx="16">
                  <c:v>386 - NU FINANCEIRA	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069 - BANCO CREFISA S.A</c:v>
                </c:pt>
                <c:pt idx="20">
                  <c:v>748 - BANCO COOPERATIVO SICREDI S A	</c:v>
                </c:pt>
                <c:pt idx="21">
                  <c:v>756 - BANCO COOPERATIVO SICOOB S.A.</c:v>
                </c:pt>
                <c:pt idx="22">
                  <c:v>902 - CREFISA S.A. - CREDITOS, FINANCIAMENTO E INVESTIMENTOS</c:v>
                </c:pt>
                <c:pt idx="23">
                  <c:v>359 - ZEMA CREDITO, FINANCIAMENTO E INVESTIMENTO S.A.</c:v>
                </c:pt>
                <c:pt idx="24">
                  <c:v>079 - PICPAY BANK</c:v>
                </c:pt>
              </c:strCache>
            </c:strRef>
          </c:cat>
          <c:val>
            <c:numRef>
              <c:f>'Margem Livre Empréstimo'!$E$2:$E$26</c:f>
              <c:numCache>
                <c:formatCode>#,##0</c:formatCode>
                <c:ptCount val="25"/>
                <c:pt idx="0">
                  <c:v>71111</c:v>
                </c:pt>
                <c:pt idx="1">
                  <c:v>35169</c:v>
                </c:pt>
                <c:pt idx="2">
                  <c:v>38928</c:v>
                </c:pt>
                <c:pt idx="3">
                  <c:v>21339</c:v>
                </c:pt>
                <c:pt idx="4">
                  <c:v>44440</c:v>
                </c:pt>
                <c:pt idx="5">
                  <c:v>112962</c:v>
                </c:pt>
                <c:pt idx="6">
                  <c:v>80082</c:v>
                </c:pt>
                <c:pt idx="7">
                  <c:v>62359</c:v>
                </c:pt>
                <c:pt idx="8">
                  <c:v>2999</c:v>
                </c:pt>
                <c:pt idx="9">
                  <c:v>11309</c:v>
                </c:pt>
                <c:pt idx="10">
                  <c:v>47941</c:v>
                </c:pt>
                <c:pt idx="11">
                  <c:v>26721</c:v>
                </c:pt>
                <c:pt idx="12">
                  <c:v>69565</c:v>
                </c:pt>
                <c:pt idx="13">
                  <c:v>7296</c:v>
                </c:pt>
                <c:pt idx="14">
                  <c:v>14119</c:v>
                </c:pt>
                <c:pt idx="15">
                  <c:v>11705</c:v>
                </c:pt>
                <c:pt idx="16">
                  <c:v>1</c:v>
                </c:pt>
                <c:pt idx="17">
                  <c:v>1151</c:v>
                </c:pt>
                <c:pt idx="18">
                  <c:v>1684</c:v>
                </c:pt>
                <c:pt idx="19">
                  <c:v>8462</c:v>
                </c:pt>
                <c:pt idx="20">
                  <c:v>3397</c:v>
                </c:pt>
                <c:pt idx="21">
                  <c:v>5787</c:v>
                </c:pt>
                <c:pt idx="22">
                  <c:v>15</c:v>
                </c:pt>
                <c:pt idx="23">
                  <c:v>4371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05D-4B7F-A534-2919317950E7}"/>
            </c:ext>
          </c:extLst>
        </c:ser>
        <c:ser>
          <c:idx val="4"/>
          <c:order val="4"/>
          <c:tx>
            <c:strRef>
              <c:f>'Margem Livre Empréstimo'!$F$1</c:f>
              <c:strCache>
                <c:ptCount val="1"/>
                <c:pt idx="0">
                  <c:v>mai/23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'Margem Livre Empréstimo'!$A$2:$A$26</c:f>
              <c:strCache>
                <c:ptCount val="25"/>
                <c:pt idx="0">
                  <c:v>626 - BANCO C6 CONSIGNADO</c:v>
                </c:pt>
                <c:pt idx="1">
                  <c:v>623 - BANCO PAN S/A</c:v>
                </c:pt>
                <c:pt idx="2">
                  <c:v>121 - BANCO AGIBANK S.A.</c:v>
                </c:pt>
                <c:pt idx="3">
                  <c:v>935 - FACTA FINANCEIRA S A</c:v>
                </c:pt>
                <c:pt idx="4">
                  <c:v>*033 - BANCO SANTANDER (BRASIL) S/A</c:v>
                </c:pt>
                <c:pt idx="5">
                  <c:v>237 - BANCO BRADESCO S/A</c:v>
                </c:pt>
                <c:pt idx="6">
                  <c:v>341 - BANCO ITAU S/A</c:v>
                </c:pt>
                <c:pt idx="7">
                  <c:v>029 BANCO ITAU CONSIGNADO S.A.</c:v>
                </c:pt>
                <c:pt idx="8">
                  <c:v>318 - BANCO BMG S. A.</c:v>
                </c:pt>
                <c:pt idx="9">
                  <c:v>254 - PARANA BANCO S. A.</c:v>
                </c:pt>
                <c:pt idx="10">
                  <c:v>001 - BANCO DO BRASIL S/A</c:v>
                </c:pt>
                <c:pt idx="11">
                  <c:v>389 - BANCO MERCANTIL DO BRASIL S/A</c:v>
                </c:pt>
                <c:pt idx="12">
                  <c:v>104 - CAIXA ECONOMICA FEDERAL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422 - BANCO SAFRA S/A</c:v>
                </c:pt>
                <c:pt idx="16">
                  <c:v>386 - NU FINANCEIRA	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069 - BANCO CREFISA S.A</c:v>
                </c:pt>
                <c:pt idx="20">
                  <c:v>748 - BANCO COOPERATIVO SICREDI S A	</c:v>
                </c:pt>
                <c:pt idx="21">
                  <c:v>756 - BANCO COOPERATIVO SICOOB S.A.</c:v>
                </c:pt>
                <c:pt idx="22">
                  <c:v>902 - CREFISA S.A. - CREDITOS, FINANCIAMENTO E INVESTIMENTOS</c:v>
                </c:pt>
                <c:pt idx="23">
                  <c:v>359 - ZEMA CREDITO, FINANCIAMENTO E INVESTIMENTO S.A.</c:v>
                </c:pt>
                <c:pt idx="24">
                  <c:v>079 - PICPAY BANK</c:v>
                </c:pt>
              </c:strCache>
            </c:strRef>
          </c:cat>
          <c:val>
            <c:numRef>
              <c:f>'Margem Livre Empréstimo'!$F$2:$F$26</c:f>
              <c:numCache>
                <c:formatCode>#,##0</c:formatCode>
                <c:ptCount val="25"/>
                <c:pt idx="0">
                  <c:v>64902</c:v>
                </c:pt>
                <c:pt idx="1">
                  <c:v>60089</c:v>
                </c:pt>
                <c:pt idx="2">
                  <c:v>48800</c:v>
                </c:pt>
                <c:pt idx="3">
                  <c:v>27093</c:v>
                </c:pt>
                <c:pt idx="4">
                  <c:v>64521</c:v>
                </c:pt>
                <c:pt idx="5">
                  <c:v>94096</c:v>
                </c:pt>
                <c:pt idx="6">
                  <c:v>74074</c:v>
                </c:pt>
                <c:pt idx="7">
                  <c:v>44001</c:v>
                </c:pt>
                <c:pt idx="8">
                  <c:v>4552</c:v>
                </c:pt>
                <c:pt idx="9">
                  <c:v>15081</c:v>
                </c:pt>
                <c:pt idx="10">
                  <c:v>45157</c:v>
                </c:pt>
                <c:pt idx="11">
                  <c:v>36588</c:v>
                </c:pt>
                <c:pt idx="12">
                  <c:v>45380</c:v>
                </c:pt>
                <c:pt idx="13">
                  <c:v>13755</c:v>
                </c:pt>
                <c:pt idx="14">
                  <c:v>21701</c:v>
                </c:pt>
                <c:pt idx="15">
                  <c:v>21707</c:v>
                </c:pt>
                <c:pt idx="16">
                  <c:v>0</c:v>
                </c:pt>
                <c:pt idx="17">
                  <c:v>2606</c:v>
                </c:pt>
                <c:pt idx="18">
                  <c:v>1596</c:v>
                </c:pt>
                <c:pt idx="19">
                  <c:v>10012</c:v>
                </c:pt>
                <c:pt idx="20">
                  <c:v>3567</c:v>
                </c:pt>
                <c:pt idx="21">
                  <c:v>5969</c:v>
                </c:pt>
                <c:pt idx="22">
                  <c:v>3</c:v>
                </c:pt>
                <c:pt idx="23">
                  <c:v>15615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05D-4B7F-A534-2919317950E7}"/>
            </c:ext>
          </c:extLst>
        </c:ser>
        <c:ser>
          <c:idx val="5"/>
          <c:order val="5"/>
          <c:tx>
            <c:strRef>
              <c:f>'Margem Livre Empréstimo'!$G$1</c:f>
              <c:strCache>
                <c:ptCount val="1"/>
                <c:pt idx="0">
                  <c:v>jun/23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'Margem Livre Empréstimo'!$A$2:$A$26</c:f>
              <c:strCache>
                <c:ptCount val="25"/>
                <c:pt idx="0">
                  <c:v>626 - BANCO C6 CONSIGNADO</c:v>
                </c:pt>
                <c:pt idx="1">
                  <c:v>623 - BANCO PAN S/A</c:v>
                </c:pt>
                <c:pt idx="2">
                  <c:v>121 - BANCO AGIBANK S.A.</c:v>
                </c:pt>
                <c:pt idx="3">
                  <c:v>935 - FACTA FINANCEIRA S A</c:v>
                </c:pt>
                <c:pt idx="4">
                  <c:v>*033 - BANCO SANTANDER (BRASIL) S/A</c:v>
                </c:pt>
                <c:pt idx="5">
                  <c:v>237 - BANCO BRADESCO S/A</c:v>
                </c:pt>
                <c:pt idx="6">
                  <c:v>341 - BANCO ITAU S/A</c:v>
                </c:pt>
                <c:pt idx="7">
                  <c:v>029 BANCO ITAU CONSIGNADO S.A.</c:v>
                </c:pt>
                <c:pt idx="8">
                  <c:v>318 - BANCO BMG S. A.</c:v>
                </c:pt>
                <c:pt idx="9">
                  <c:v>254 - PARANA BANCO S. A.</c:v>
                </c:pt>
                <c:pt idx="10">
                  <c:v>001 - BANCO DO BRASIL S/A</c:v>
                </c:pt>
                <c:pt idx="11">
                  <c:v>389 - BANCO MERCANTIL DO BRASIL S/A</c:v>
                </c:pt>
                <c:pt idx="12">
                  <c:v>104 - CAIXA ECONOMICA FEDERAL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422 - BANCO SAFRA S/A</c:v>
                </c:pt>
                <c:pt idx="16">
                  <c:v>386 - NU FINANCEIRA	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069 - BANCO CREFISA S.A</c:v>
                </c:pt>
                <c:pt idx="20">
                  <c:v>748 - BANCO COOPERATIVO SICREDI S A	</c:v>
                </c:pt>
                <c:pt idx="21">
                  <c:v>756 - BANCO COOPERATIVO SICOOB S.A.</c:v>
                </c:pt>
                <c:pt idx="22">
                  <c:v>902 - CREFISA S.A. - CREDITOS, FINANCIAMENTO E INVESTIMENTOS</c:v>
                </c:pt>
                <c:pt idx="23">
                  <c:v>359 - ZEMA CREDITO, FINANCIAMENTO E INVESTIMENTO S.A.</c:v>
                </c:pt>
                <c:pt idx="24">
                  <c:v>079 - PICPAY BANK</c:v>
                </c:pt>
              </c:strCache>
            </c:strRef>
          </c:cat>
          <c:val>
            <c:numRef>
              <c:f>'Margem Livre Empréstimo'!$G$2:$G$26</c:f>
              <c:numCache>
                <c:formatCode>#,##0</c:formatCode>
                <c:ptCount val="25"/>
                <c:pt idx="0">
                  <c:v>38910</c:v>
                </c:pt>
                <c:pt idx="1">
                  <c:v>34558</c:v>
                </c:pt>
                <c:pt idx="2">
                  <c:v>27136</c:v>
                </c:pt>
                <c:pt idx="3">
                  <c:v>18553</c:v>
                </c:pt>
                <c:pt idx="4">
                  <c:v>44555</c:v>
                </c:pt>
                <c:pt idx="5">
                  <c:v>77269</c:v>
                </c:pt>
                <c:pt idx="6">
                  <c:v>44333</c:v>
                </c:pt>
                <c:pt idx="7">
                  <c:v>23913</c:v>
                </c:pt>
                <c:pt idx="8">
                  <c:v>2313</c:v>
                </c:pt>
                <c:pt idx="9">
                  <c:v>5420</c:v>
                </c:pt>
                <c:pt idx="10">
                  <c:v>36438</c:v>
                </c:pt>
                <c:pt idx="11">
                  <c:v>20952</c:v>
                </c:pt>
                <c:pt idx="12">
                  <c:v>28792</c:v>
                </c:pt>
                <c:pt idx="13">
                  <c:v>6789</c:v>
                </c:pt>
                <c:pt idx="14">
                  <c:v>12801</c:v>
                </c:pt>
                <c:pt idx="15">
                  <c:v>7950</c:v>
                </c:pt>
                <c:pt idx="16">
                  <c:v>3</c:v>
                </c:pt>
                <c:pt idx="17">
                  <c:v>1186</c:v>
                </c:pt>
                <c:pt idx="18">
                  <c:v>1558</c:v>
                </c:pt>
                <c:pt idx="19">
                  <c:v>6804</c:v>
                </c:pt>
                <c:pt idx="20">
                  <c:v>2744</c:v>
                </c:pt>
                <c:pt idx="21">
                  <c:v>4642</c:v>
                </c:pt>
                <c:pt idx="22">
                  <c:v>1</c:v>
                </c:pt>
                <c:pt idx="23">
                  <c:v>9729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05D-4B7F-A534-2919317950E7}"/>
            </c:ext>
          </c:extLst>
        </c:ser>
        <c:ser>
          <c:idx val="6"/>
          <c:order val="6"/>
          <c:tx>
            <c:strRef>
              <c:f>'Margem Livre Empréstimo'!$H$1</c:f>
              <c:strCache>
                <c:ptCount val="1"/>
                <c:pt idx="0">
                  <c:v>jul/23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Empréstimo'!$A$2:$A$26</c:f>
              <c:strCache>
                <c:ptCount val="25"/>
                <c:pt idx="0">
                  <c:v>626 - BANCO C6 CONSIGNADO</c:v>
                </c:pt>
                <c:pt idx="1">
                  <c:v>623 - BANCO PAN S/A</c:v>
                </c:pt>
                <c:pt idx="2">
                  <c:v>121 - BANCO AGIBANK S.A.</c:v>
                </c:pt>
                <c:pt idx="3">
                  <c:v>935 - FACTA FINANCEIRA S A</c:v>
                </c:pt>
                <c:pt idx="4">
                  <c:v>*033 - BANCO SANTANDER (BRASIL) S/A</c:v>
                </c:pt>
                <c:pt idx="5">
                  <c:v>237 - BANCO BRADESCO S/A</c:v>
                </c:pt>
                <c:pt idx="6">
                  <c:v>341 - BANCO ITAU S/A</c:v>
                </c:pt>
                <c:pt idx="7">
                  <c:v>029 BANCO ITAU CONSIGNADO S.A.</c:v>
                </c:pt>
                <c:pt idx="8">
                  <c:v>318 - BANCO BMG S. A.</c:v>
                </c:pt>
                <c:pt idx="9">
                  <c:v>254 - PARANA BANCO S. A.</c:v>
                </c:pt>
                <c:pt idx="10">
                  <c:v>001 - BANCO DO BRASIL S/A</c:v>
                </c:pt>
                <c:pt idx="11">
                  <c:v>389 - BANCO MERCANTIL DO BRASIL S/A</c:v>
                </c:pt>
                <c:pt idx="12">
                  <c:v>104 - CAIXA ECONOMICA FEDERAL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422 - BANCO SAFRA S/A</c:v>
                </c:pt>
                <c:pt idx="16">
                  <c:v>386 - NU FINANCEIRA	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069 - BANCO CREFISA S.A</c:v>
                </c:pt>
                <c:pt idx="20">
                  <c:v>748 - BANCO COOPERATIVO SICREDI S A	</c:v>
                </c:pt>
                <c:pt idx="21">
                  <c:v>756 - BANCO COOPERATIVO SICOOB S.A.</c:v>
                </c:pt>
                <c:pt idx="22">
                  <c:v>902 - CREFISA S.A. - CREDITOS, FINANCIAMENTO E INVESTIMENTOS</c:v>
                </c:pt>
                <c:pt idx="23">
                  <c:v>359 - ZEMA CREDITO, FINANCIAMENTO E INVESTIMENTO S.A.</c:v>
                </c:pt>
                <c:pt idx="24">
                  <c:v>079 - PICPAY BANK</c:v>
                </c:pt>
              </c:strCache>
            </c:strRef>
          </c:cat>
          <c:val>
            <c:numRef>
              <c:f>'Margem Livre Empréstimo'!$H$2:$H$26</c:f>
              <c:numCache>
                <c:formatCode>#,##0</c:formatCode>
                <c:ptCount val="25"/>
                <c:pt idx="0">
                  <c:v>41564</c:v>
                </c:pt>
                <c:pt idx="1">
                  <c:v>32305</c:v>
                </c:pt>
                <c:pt idx="2">
                  <c:v>24908</c:v>
                </c:pt>
                <c:pt idx="3">
                  <c:v>16199</c:v>
                </c:pt>
                <c:pt idx="4">
                  <c:v>40604</c:v>
                </c:pt>
                <c:pt idx="5">
                  <c:v>79018</c:v>
                </c:pt>
                <c:pt idx="6">
                  <c:v>38992</c:v>
                </c:pt>
                <c:pt idx="7">
                  <c:v>23851</c:v>
                </c:pt>
                <c:pt idx="8">
                  <c:v>2620</c:v>
                </c:pt>
                <c:pt idx="9">
                  <c:v>4132</c:v>
                </c:pt>
                <c:pt idx="10">
                  <c:v>35266</c:v>
                </c:pt>
                <c:pt idx="11">
                  <c:v>17191</c:v>
                </c:pt>
                <c:pt idx="12">
                  <c:v>30001</c:v>
                </c:pt>
                <c:pt idx="13">
                  <c:v>5638</c:v>
                </c:pt>
                <c:pt idx="14">
                  <c:v>9477</c:v>
                </c:pt>
                <c:pt idx="15">
                  <c:v>6736</c:v>
                </c:pt>
                <c:pt idx="16">
                  <c:v>4</c:v>
                </c:pt>
                <c:pt idx="17">
                  <c:v>925</c:v>
                </c:pt>
                <c:pt idx="18">
                  <c:v>1738</c:v>
                </c:pt>
                <c:pt idx="19">
                  <c:v>6413</c:v>
                </c:pt>
                <c:pt idx="20">
                  <c:v>2871</c:v>
                </c:pt>
                <c:pt idx="21">
                  <c:v>7035</c:v>
                </c:pt>
                <c:pt idx="22">
                  <c:v>0</c:v>
                </c:pt>
                <c:pt idx="23">
                  <c:v>7074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05D-4B7F-A534-2919317950E7}"/>
            </c:ext>
          </c:extLst>
        </c:ser>
        <c:ser>
          <c:idx val="7"/>
          <c:order val="7"/>
          <c:tx>
            <c:strRef>
              <c:f>'Margem Livre Empréstimo'!$I$1</c:f>
              <c:strCache>
                <c:ptCount val="1"/>
                <c:pt idx="0">
                  <c:v>ago/23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Empréstimo'!$A$2:$A$26</c:f>
              <c:strCache>
                <c:ptCount val="25"/>
                <c:pt idx="0">
                  <c:v>626 - BANCO C6 CONSIGNADO</c:v>
                </c:pt>
                <c:pt idx="1">
                  <c:v>623 - BANCO PAN S/A</c:v>
                </c:pt>
                <c:pt idx="2">
                  <c:v>121 - BANCO AGIBANK S.A.</c:v>
                </c:pt>
                <c:pt idx="3">
                  <c:v>935 - FACTA FINANCEIRA S A</c:v>
                </c:pt>
                <c:pt idx="4">
                  <c:v>*033 - BANCO SANTANDER (BRASIL) S/A</c:v>
                </c:pt>
                <c:pt idx="5">
                  <c:v>237 - BANCO BRADESCO S/A</c:v>
                </c:pt>
                <c:pt idx="6">
                  <c:v>341 - BANCO ITAU S/A</c:v>
                </c:pt>
                <c:pt idx="7">
                  <c:v>029 BANCO ITAU CONSIGNADO S.A.</c:v>
                </c:pt>
                <c:pt idx="8">
                  <c:v>318 - BANCO BMG S. A.</c:v>
                </c:pt>
                <c:pt idx="9">
                  <c:v>254 - PARANA BANCO S. A.</c:v>
                </c:pt>
                <c:pt idx="10">
                  <c:v>001 - BANCO DO BRASIL S/A</c:v>
                </c:pt>
                <c:pt idx="11">
                  <c:v>389 - BANCO MERCANTIL DO BRASIL S/A</c:v>
                </c:pt>
                <c:pt idx="12">
                  <c:v>104 - CAIXA ECONOMICA FEDERAL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422 - BANCO SAFRA S/A</c:v>
                </c:pt>
                <c:pt idx="16">
                  <c:v>386 - NU FINANCEIRA	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069 - BANCO CREFISA S.A</c:v>
                </c:pt>
                <c:pt idx="20">
                  <c:v>748 - BANCO COOPERATIVO SICREDI S A	</c:v>
                </c:pt>
                <c:pt idx="21">
                  <c:v>756 - BANCO COOPERATIVO SICOOB S.A.</c:v>
                </c:pt>
                <c:pt idx="22">
                  <c:v>902 - CREFISA S.A. - CREDITOS, FINANCIAMENTO E INVESTIMENTOS</c:v>
                </c:pt>
                <c:pt idx="23">
                  <c:v>359 - ZEMA CREDITO, FINANCIAMENTO E INVESTIMENTO S.A.</c:v>
                </c:pt>
                <c:pt idx="24">
                  <c:v>079 - PICPAY BANK</c:v>
                </c:pt>
              </c:strCache>
            </c:strRef>
          </c:cat>
          <c:val>
            <c:numRef>
              <c:f>'Margem Livre Empréstimo'!$I$2:$I$26</c:f>
              <c:numCache>
                <c:formatCode>#,##0</c:formatCode>
                <c:ptCount val="25"/>
                <c:pt idx="0">
                  <c:v>45872</c:v>
                </c:pt>
                <c:pt idx="1">
                  <c:v>39931</c:v>
                </c:pt>
                <c:pt idx="2">
                  <c:v>29246</c:v>
                </c:pt>
                <c:pt idx="3">
                  <c:v>32</c:v>
                </c:pt>
                <c:pt idx="4">
                  <c:v>47365</c:v>
                </c:pt>
                <c:pt idx="5">
                  <c:v>99944</c:v>
                </c:pt>
                <c:pt idx="6">
                  <c:v>49153</c:v>
                </c:pt>
                <c:pt idx="7">
                  <c:v>27436</c:v>
                </c:pt>
                <c:pt idx="8">
                  <c:v>4588</c:v>
                </c:pt>
                <c:pt idx="9">
                  <c:v>4402</c:v>
                </c:pt>
                <c:pt idx="10">
                  <c:v>43239</c:v>
                </c:pt>
                <c:pt idx="11">
                  <c:v>24112</c:v>
                </c:pt>
                <c:pt idx="12">
                  <c:v>41481</c:v>
                </c:pt>
                <c:pt idx="13">
                  <c:v>6439</c:v>
                </c:pt>
                <c:pt idx="14">
                  <c:v>18611</c:v>
                </c:pt>
                <c:pt idx="15">
                  <c:v>10004</c:v>
                </c:pt>
                <c:pt idx="16">
                  <c:v>5</c:v>
                </c:pt>
                <c:pt idx="17">
                  <c:v>1107</c:v>
                </c:pt>
                <c:pt idx="18">
                  <c:v>1970</c:v>
                </c:pt>
                <c:pt idx="19">
                  <c:v>6901</c:v>
                </c:pt>
                <c:pt idx="20">
                  <c:v>3584</c:v>
                </c:pt>
                <c:pt idx="21">
                  <c:v>6022</c:v>
                </c:pt>
                <c:pt idx="22">
                  <c:v>0</c:v>
                </c:pt>
                <c:pt idx="23">
                  <c:v>2158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05D-4B7F-A534-2919317950E7}"/>
            </c:ext>
          </c:extLst>
        </c:ser>
        <c:ser>
          <c:idx val="8"/>
          <c:order val="8"/>
          <c:tx>
            <c:strRef>
              <c:f>'Margem Livre Empréstimo'!$J$1</c:f>
              <c:strCache>
                <c:ptCount val="1"/>
                <c:pt idx="0">
                  <c:v>set/23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Empréstimo'!$A$2:$A$26</c:f>
              <c:strCache>
                <c:ptCount val="25"/>
                <c:pt idx="0">
                  <c:v>626 - BANCO C6 CONSIGNADO</c:v>
                </c:pt>
                <c:pt idx="1">
                  <c:v>623 - BANCO PAN S/A</c:v>
                </c:pt>
                <c:pt idx="2">
                  <c:v>121 - BANCO AGIBANK S.A.</c:v>
                </c:pt>
                <c:pt idx="3">
                  <c:v>935 - FACTA FINANCEIRA S A</c:v>
                </c:pt>
                <c:pt idx="4">
                  <c:v>*033 - BANCO SANTANDER (BRASIL) S/A</c:v>
                </c:pt>
                <c:pt idx="5">
                  <c:v>237 - BANCO BRADESCO S/A</c:v>
                </c:pt>
                <c:pt idx="6">
                  <c:v>341 - BANCO ITAU S/A</c:v>
                </c:pt>
                <c:pt idx="7">
                  <c:v>029 BANCO ITAU CONSIGNADO S.A.</c:v>
                </c:pt>
                <c:pt idx="8">
                  <c:v>318 - BANCO BMG S. A.</c:v>
                </c:pt>
                <c:pt idx="9">
                  <c:v>254 - PARANA BANCO S. A.</c:v>
                </c:pt>
                <c:pt idx="10">
                  <c:v>001 - BANCO DO BRASIL S/A</c:v>
                </c:pt>
                <c:pt idx="11">
                  <c:v>389 - BANCO MERCANTIL DO BRASIL S/A</c:v>
                </c:pt>
                <c:pt idx="12">
                  <c:v>104 - CAIXA ECONOMICA FEDERAL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422 - BANCO SAFRA S/A</c:v>
                </c:pt>
                <c:pt idx="16">
                  <c:v>386 - NU FINANCEIRA	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069 - BANCO CREFISA S.A</c:v>
                </c:pt>
                <c:pt idx="20">
                  <c:v>748 - BANCO COOPERATIVO SICREDI S A	</c:v>
                </c:pt>
                <c:pt idx="21">
                  <c:v>756 - BANCO COOPERATIVO SICOOB S.A.</c:v>
                </c:pt>
                <c:pt idx="22">
                  <c:v>902 - CREFISA S.A. - CREDITOS, FINANCIAMENTO E INVESTIMENTOS</c:v>
                </c:pt>
                <c:pt idx="23">
                  <c:v>359 - ZEMA CREDITO, FINANCIAMENTO E INVESTIMENTO S.A.</c:v>
                </c:pt>
                <c:pt idx="24">
                  <c:v>079 - PICPAY BANK</c:v>
                </c:pt>
              </c:strCache>
            </c:strRef>
          </c:cat>
          <c:val>
            <c:numRef>
              <c:f>'Margem Livre Empréstimo'!$J$2:$J$26</c:f>
              <c:numCache>
                <c:formatCode>#,##0</c:formatCode>
                <c:ptCount val="25"/>
                <c:pt idx="0">
                  <c:v>85245</c:v>
                </c:pt>
                <c:pt idx="1">
                  <c:v>86478</c:v>
                </c:pt>
                <c:pt idx="2">
                  <c:v>28093</c:v>
                </c:pt>
                <c:pt idx="3">
                  <c:v>22201</c:v>
                </c:pt>
                <c:pt idx="4">
                  <c:v>61754</c:v>
                </c:pt>
                <c:pt idx="5">
                  <c:v>99959</c:v>
                </c:pt>
                <c:pt idx="6">
                  <c:v>50958</c:v>
                </c:pt>
                <c:pt idx="7">
                  <c:v>34877</c:v>
                </c:pt>
                <c:pt idx="8">
                  <c:v>9029</c:v>
                </c:pt>
                <c:pt idx="9">
                  <c:v>3641</c:v>
                </c:pt>
                <c:pt idx="10">
                  <c:v>42827</c:v>
                </c:pt>
                <c:pt idx="11">
                  <c:v>31091</c:v>
                </c:pt>
                <c:pt idx="12">
                  <c:v>42040</c:v>
                </c:pt>
                <c:pt idx="13">
                  <c:v>5805</c:v>
                </c:pt>
                <c:pt idx="14">
                  <c:v>21282</c:v>
                </c:pt>
                <c:pt idx="15">
                  <c:v>8726</c:v>
                </c:pt>
                <c:pt idx="16">
                  <c:v>420</c:v>
                </c:pt>
                <c:pt idx="17">
                  <c:v>312</c:v>
                </c:pt>
                <c:pt idx="18">
                  <c:v>2857</c:v>
                </c:pt>
                <c:pt idx="19">
                  <c:v>4767</c:v>
                </c:pt>
                <c:pt idx="20">
                  <c:v>3541</c:v>
                </c:pt>
                <c:pt idx="21">
                  <c:v>5609</c:v>
                </c:pt>
                <c:pt idx="22">
                  <c:v>307</c:v>
                </c:pt>
                <c:pt idx="23">
                  <c:v>1762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05D-4B7F-A534-2919317950E7}"/>
            </c:ext>
          </c:extLst>
        </c:ser>
        <c:ser>
          <c:idx val="9"/>
          <c:order val="9"/>
          <c:tx>
            <c:strRef>
              <c:f>'Margem Livre Empréstimo'!$K$1</c:f>
              <c:strCache>
                <c:ptCount val="1"/>
                <c:pt idx="0">
                  <c:v>out/23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Empréstimo'!$A$2:$A$26</c:f>
              <c:strCache>
                <c:ptCount val="25"/>
                <c:pt idx="0">
                  <c:v>626 - BANCO C6 CONSIGNADO</c:v>
                </c:pt>
                <c:pt idx="1">
                  <c:v>623 - BANCO PAN S/A</c:v>
                </c:pt>
                <c:pt idx="2">
                  <c:v>121 - BANCO AGIBANK S.A.</c:v>
                </c:pt>
                <c:pt idx="3">
                  <c:v>935 - FACTA FINANCEIRA S A</c:v>
                </c:pt>
                <c:pt idx="4">
                  <c:v>*033 - BANCO SANTANDER (BRASIL) S/A</c:v>
                </c:pt>
                <c:pt idx="5">
                  <c:v>237 - BANCO BRADESCO S/A</c:v>
                </c:pt>
                <c:pt idx="6">
                  <c:v>341 - BANCO ITAU S/A</c:v>
                </c:pt>
                <c:pt idx="7">
                  <c:v>029 BANCO ITAU CONSIGNADO S.A.</c:v>
                </c:pt>
                <c:pt idx="8">
                  <c:v>318 - BANCO BMG S. A.</c:v>
                </c:pt>
                <c:pt idx="9">
                  <c:v>254 - PARANA BANCO S. A.</c:v>
                </c:pt>
                <c:pt idx="10">
                  <c:v>001 - BANCO DO BRASIL S/A</c:v>
                </c:pt>
                <c:pt idx="11">
                  <c:v>389 - BANCO MERCANTIL DO BRASIL S/A</c:v>
                </c:pt>
                <c:pt idx="12">
                  <c:v>104 - CAIXA ECONOMICA FEDERAL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422 - BANCO SAFRA S/A</c:v>
                </c:pt>
                <c:pt idx="16">
                  <c:v>386 - NU FINANCEIRA	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069 - BANCO CREFISA S.A</c:v>
                </c:pt>
                <c:pt idx="20">
                  <c:v>748 - BANCO COOPERATIVO SICREDI S A	</c:v>
                </c:pt>
                <c:pt idx="21">
                  <c:v>756 - BANCO COOPERATIVO SICOOB S.A.</c:v>
                </c:pt>
                <c:pt idx="22">
                  <c:v>902 - CREFISA S.A. - CREDITOS, FINANCIAMENTO E INVESTIMENTOS</c:v>
                </c:pt>
                <c:pt idx="23">
                  <c:v>359 - ZEMA CREDITO, FINANCIAMENTO E INVESTIMENTO S.A.</c:v>
                </c:pt>
                <c:pt idx="24">
                  <c:v>079 - PICPAY BANK</c:v>
                </c:pt>
              </c:strCache>
            </c:strRef>
          </c:cat>
          <c:val>
            <c:numRef>
              <c:f>'Margem Livre Empréstimo'!$K$2:$K$26</c:f>
              <c:numCache>
                <c:formatCode>#,##0</c:formatCode>
                <c:ptCount val="25"/>
                <c:pt idx="0">
                  <c:v>69340</c:v>
                </c:pt>
                <c:pt idx="1">
                  <c:v>64489</c:v>
                </c:pt>
                <c:pt idx="2">
                  <c:v>28765</c:v>
                </c:pt>
                <c:pt idx="3">
                  <c:v>23035</c:v>
                </c:pt>
                <c:pt idx="4">
                  <c:v>174547</c:v>
                </c:pt>
                <c:pt idx="5">
                  <c:v>117273</c:v>
                </c:pt>
                <c:pt idx="6">
                  <c:v>55501</c:v>
                </c:pt>
                <c:pt idx="7">
                  <c:v>33301</c:v>
                </c:pt>
                <c:pt idx="8">
                  <c:v>12353</c:v>
                </c:pt>
                <c:pt idx="9">
                  <c:v>3937</c:v>
                </c:pt>
                <c:pt idx="10">
                  <c:v>45905</c:v>
                </c:pt>
                <c:pt idx="11">
                  <c:v>24865</c:v>
                </c:pt>
                <c:pt idx="12">
                  <c:v>46376</c:v>
                </c:pt>
                <c:pt idx="13">
                  <c:v>5638</c:v>
                </c:pt>
                <c:pt idx="14">
                  <c:v>16222</c:v>
                </c:pt>
                <c:pt idx="15">
                  <c:v>8731</c:v>
                </c:pt>
                <c:pt idx="16">
                  <c:v>11962</c:v>
                </c:pt>
                <c:pt idx="17">
                  <c:v>0</c:v>
                </c:pt>
                <c:pt idx="18">
                  <c:v>3003</c:v>
                </c:pt>
                <c:pt idx="19">
                  <c:v>5675</c:v>
                </c:pt>
                <c:pt idx="20">
                  <c:v>3979</c:v>
                </c:pt>
                <c:pt idx="21">
                  <c:v>8367</c:v>
                </c:pt>
                <c:pt idx="22">
                  <c:v>302</c:v>
                </c:pt>
                <c:pt idx="23">
                  <c:v>1776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05D-4B7F-A534-2919317950E7}"/>
            </c:ext>
          </c:extLst>
        </c:ser>
        <c:ser>
          <c:idx val="10"/>
          <c:order val="10"/>
          <c:tx>
            <c:strRef>
              <c:f>'Margem Livre Empréstimo'!$L$1</c:f>
              <c:strCache>
                <c:ptCount val="1"/>
                <c:pt idx="0">
                  <c:v>nov/23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Empréstimo'!$A$2:$A$26</c:f>
              <c:strCache>
                <c:ptCount val="25"/>
                <c:pt idx="0">
                  <c:v>626 - BANCO C6 CONSIGNADO</c:v>
                </c:pt>
                <c:pt idx="1">
                  <c:v>623 - BANCO PAN S/A</c:v>
                </c:pt>
                <c:pt idx="2">
                  <c:v>121 - BANCO AGIBANK S.A.</c:v>
                </c:pt>
                <c:pt idx="3">
                  <c:v>935 - FACTA FINANCEIRA S A</c:v>
                </c:pt>
                <c:pt idx="4">
                  <c:v>*033 - BANCO SANTANDER (BRASIL) S/A</c:v>
                </c:pt>
                <c:pt idx="5">
                  <c:v>237 - BANCO BRADESCO S/A</c:v>
                </c:pt>
                <c:pt idx="6">
                  <c:v>341 - BANCO ITAU S/A</c:v>
                </c:pt>
                <c:pt idx="7">
                  <c:v>029 BANCO ITAU CONSIGNADO S.A.</c:v>
                </c:pt>
                <c:pt idx="8">
                  <c:v>318 - BANCO BMG S. A.</c:v>
                </c:pt>
                <c:pt idx="9">
                  <c:v>254 - PARANA BANCO S. A.</c:v>
                </c:pt>
                <c:pt idx="10">
                  <c:v>001 - BANCO DO BRASIL S/A</c:v>
                </c:pt>
                <c:pt idx="11">
                  <c:v>389 - BANCO MERCANTIL DO BRASIL S/A</c:v>
                </c:pt>
                <c:pt idx="12">
                  <c:v>104 - CAIXA ECONOMICA FEDERAL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422 - BANCO SAFRA S/A</c:v>
                </c:pt>
                <c:pt idx="16">
                  <c:v>386 - NU FINANCEIRA	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069 - BANCO CREFISA S.A</c:v>
                </c:pt>
                <c:pt idx="20">
                  <c:v>748 - BANCO COOPERATIVO SICREDI S A	</c:v>
                </c:pt>
                <c:pt idx="21">
                  <c:v>756 - BANCO COOPERATIVO SICOOB S.A.</c:v>
                </c:pt>
                <c:pt idx="22">
                  <c:v>902 - CREFISA S.A. - CREDITOS, FINANCIAMENTO E INVESTIMENTOS</c:v>
                </c:pt>
                <c:pt idx="23">
                  <c:v>359 - ZEMA CREDITO, FINANCIAMENTO E INVESTIMENTO S.A.</c:v>
                </c:pt>
                <c:pt idx="24">
                  <c:v>079 - PICPAY BANK</c:v>
                </c:pt>
              </c:strCache>
            </c:strRef>
          </c:cat>
          <c:val>
            <c:numRef>
              <c:f>'Margem Livre Empréstimo'!$L$2:$L$26</c:f>
              <c:numCache>
                <c:formatCode>#,##0</c:formatCode>
                <c:ptCount val="25"/>
                <c:pt idx="0">
                  <c:v>54739</c:v>
                </c:pt>
                <c:pt idx="1">
                  <c:v>44700</c:v>
                </c:pt>
                <c:pt idx="2">
                  <c:v>25860</c:v>
                </c:pt>
                <c:pt idx="3">
                  <c:v>20136</c:v>
                </c:pt>
                <c:pt idx="4">
                  <c:v>48051</c:v>
                </c:pt>
                <c:pt idx="5">
                  <c:v>112089</c:v>
                </c:pt>
                <c:pt idx="6">
                  <c:v>58657</c:v>
                </c:pt>
                <c:pt idx="7">
                  <c:v>40432</c:v>
                </c:pt>
                <c:pt idx="8">
                  <c:v>24091</c:v>
                </c:pt>
                <c:pt idx="9">
                  <c:v>3599</c:v>
                </c:pt>
                <c:pt idx="10">
                  <c:v>47723</c:v>
                </c:pt>
                <c:pt idx="11">
                  <c:v>22491</c:v>
                </c:pt>
                <c:pt idx="12">
                  <c:v>42870</c:v>
                </c:pt>
                <c:pt idx="13">
                  <c:v>4683</c:v>
                </c:pt>
                <c:pt idx="14">
                  <c:v>10596</c:v>
                </c:pt>
                <c:pt idx="15">
                  <c:v>6329</c:v>
                </c:pt>
                <c:pt idx="16">
                  <c:v>16443</c:v>
                </c:pt>
                <c:pt idx="17">
                  <c:v>0</c:v>
                </c:pt>
                <c:pt idx="18">
                  <c:v>2244</c:v>
                </c:pt>
                <c:pt idx="19">
                  <c:v>5641</c:v>
                </c:pt>
                <c:pt idx="20">
                  <c:v>4184</c:v>
                </c:pt>
                <c:pt idx="21">
                  <c:v>7363</c:v>
                </c:pt>
                <c:pt idx="22">
                  <c:v>0</c:v>
                </c:pt>
                <c:pt idx="23">
                  <c:v>1142</c:v>
                </c:pt>
                <c:pt idx="2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05D-4B7F-A534-2919317950E7}"/>
            </c:ext>
          </c:extLst>
        </c:ser>
        <c:ser>
          <c:idx val="11"/>
          <c:order val="11"/>
          <c:tx>
            <c:strRef>
              <c:f>'Margem Livre Empréstimo'!$M$1</c:f>
              <c:strCache>
                <c:ptCount val="1"/>
                <c:pt idx="0">
                  <c:v>dez/23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'Margem Livre Empréstimo'!$A$2:$A$26</c:f>
              <c:strCache>
                <c:ptCount val="25"/>
                <c:pt idx="0">
                  <c:v>626 - BANCO C6 CONSIGNADO</c:v>
                </c:pt>
                <c:pt idx="1">
                  <c:v>623 - BANCO PAN S/A</c:v>
                </c:pt>
                <c:pt idx="2">
                  <c:v>121 - BANCO AGIBANK S.A.</c:v>
                </c:pt>
                <c:pt idx="3">
                  <c:v>935 - FACTA FINANCEIRA S A</c:v>
                </c:pt>
                <c:pt idx="4">
                  <c:v>*033 - BANCO SANTANDER (BRASIL) S/A</c:v>
                </c:pt>
                <c:pt idx="5">
                  <c:v>237 - BANCO BRADESCO S/A</c:v>
                </c:pt>
                <c:pt idx="6">
                  <c:v>341 - BANCO ITAU S/A</c:v>
                </c:pt>
                <c:pt idx="7">
                  <c:v>029 BANCO ITAU CONSIGNADO S.A.</c:v>
                </c:pt>
                <c:pt idx="8">
                  <c:v>318 - BANCO BMG S. A.</c:v>
                </c:pt>
                <c:pt idx="9">
                  <c:v>254 - PARANA BANCO S. A.</c:v>
                </c:pt>
                <c:pt idx="10">
                  <c:v>001 - BANCO DO BRASIL S/A</c:v>
                </c:pt>
                <c:pt idx="11">
                  <c:v>389 - BANCO MERCANTIL DO BRASIL S/A</c:v>
                </c:pt>
                <c:pt idx="12">
                  <c:v>104 - CAIXA ECONOMICA FEDERAL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422 - BANCO SAFRA S/A</c:v>
                </c:pt>
                <c:pt idx="16">
                  <c:v>386 - NU FINANCEIRA	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069 - BANCO CREFISA S.A</c:v>
                </c:pt>
                <c:pt idx="20">
                  <c:v>748 - BANCO COOPERATIVO SICREDI S A	</c:v>
                </c:pt>
                <c:pt idx="21">
                  <c:v>756 - BANCO COOPERATIVO SICOOB S.A.</c:v>
                </c:pt>
                <c:pt idx="22">
                  <c:v>902 - CREFISA S.A. - CREDITOS, FINANCIAMENTO E INVESTIMENTOS</c:v>
                </c:pt>
                <c:pt idx="23">
                  <c:v>359 - ZEMA CREDITO, FINANCIAMENTO E INVESTIMENTO S.A.</c:v>
                </c:pt>
                <c:pt idx="24">
                  <c:v>079 - PICPAY BANK</c:v>
                </c:pt>
              </c:strCache>
            </c:strRef>
          </c:cat>
          <c:val>
            <c:numRef>
              <c:f>'Margem Livre Empréstimo'!$M$2:$M$26</c:f>
              <c:numCache>
                <c:formatCode>#,##0</c:formatCode>
                <c:ptCount val="25"/>
                <c:pt idx="0">
                  <c:v>43420</c:v>
                </c:pt>
                <c:pt idx="1">
                  <c:v>41033</c:v>
                </c:pt>
                <c:pt idx="2">
                  <c:v>22547</c:v>
                </c:pt>
                <c:pt idx="3">
                  <c:v>16138</c:v>
                </c:pt>
                <c:pt idx="4">
                  <c:v>46320</c:v>
                </c:pt>
                <c:pt idx="5">
                  <c:v>90294</c:v>
                </c:pt>
                <c:pt idx="6">
                  <c:v>53648</c:v>
                </c:pt>
                <c:pt idx="7">
                  <c:v>30883</c:v>
                </c:pt>
                <c:pt idx="8">
                  <c:v>22823</c:v>
                </c:pt>
                <c:pt idx="9">
                  <c:v>3308</c:v>
                </c:pt>
                <c:pt idx="10">
                  <c:v>42578</c:v>
                </c:pt>
                <c:pt idx="11">
                  <c:v>20025</c:v>
                </c:pt>
                <c:pt idx="12">
                  <c:v>42025</c:v>
                </c:pt>
                <c:pt idx="13">
                  <c:v>4167</c:v>
                </c:pt>
                <c:pt idx="14">
                  <c:v>9521</c:v>
                </c:pt>
                <c:pt idx="15">
                  <c:v>4607</c:v>
                </c:pt>
                <c:pt idx="16">
                  <c:v>16473</c:v>
                </c:pt>
                <c:pt idx="17">
                  <c:v>7</c:v>
                </c:pt>
                <c:pt idx="18">
                  <c:v>1977</c:v>
                </c:pt>
                <c:pt idx="19">
                  <c:v>6955</c:v>
                </c:pt>
                <c:pt idx="20">
                  <c:v>3790</c:v>
                </c:pt>
                <c:pt idx="21">
                  <c:v>5419</c:v>
                </c:pt>
                <c:pt idx="22">
                  <c:v>0</c:v>
                </c:pt>
                <c:pt idx="23">
                  <c:v>868</c:v>
                </c:pt>
                <c:pt idx="2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D05D-4B7F-A534-2919317950E7}"/>
            </c:ext>
          </c:extLst>
        </c:ser>
        <c:ser>
          <c:idx val="12"/>
          <c:order val="12"/>
          <c:tx>
            <c:strRef>
              <c:f>'Margem Livre Empréstimo'!$N$1</c:f>
              <c:strCache>
                <c:ptCount val="1"/>
                <c:pt idx="0">
                  <c:v>jan/24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'Margem Livre Empréstimo'!$A$2:$A$26</c:f>
              <c:strCache>
                <c:ptCount val="25"/>
                <c:pt idx="0">
                  <c:v>626 - BANCO C6 CONSIGNADO</c:v>
                </c:pt>
                <c:pt idx="1">
                  <c:v>623 - BANCO PAN S/A</c:v>
                </c:pt>
                <c:pt idx="2">
                  <c:v>121 - BANCO AGIBANK S.A.</c:v>
                </c:pt>
                <c:pt idx="3">
                  <c:v>935 - FACTA FINANCEIRA S A</c:v>
                </c:pt>
                <c:pt idx="4">
                  <c:v>*033 - BANCO SANTANDER (BRASIL) S/A</c:v>
                </c:pt>
                <c:pt idx="5">
                  <c:v>237 - BANCO BRADESCO S/A</c:v>
                </c:pt>
                <c:pt idx="6">
                  <c:v>341 - BANCO ITAU S/A</c:v>
                </c:pt>
                <c:pt idx="7">
                  <c:v>029 BANCO ITAU CONSIGNADO S.A.</c:v>
                </c:pt>
                <c:pt idx="8">
                  <c:v>318 - BANCO BMG S. A.</c:v>
                </c:pt>
                <c:pt idx="9">
                  <c:v>254 - PARANA BANCO S. A.</c:v>
                </c:pt>
                <c:pt idx="10">
                  <c:v>001 - BANCO DO BRASIL S/A</c:v>
                </c:pt>
                <c:pt idx="11">
                  <c:v>389 - BANCO MERCANTIL DO BRASIL S/A</c:v>
                </c:pt>
                <c:pt idx="12">
                  <c:v>104 - CAIXA ECONOMICA FEDERAL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422 - BANCO SAFRA S/A</c:v>
                </c:pt>
                <c:pt idx="16">
                  <c:v>386 - NU FINANCEIRA	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069 - BANCO CREFISA S.A</c:v>
                </c:pt>
                <c:pt idx="20">
                  <c:v>748 - BANCO COOPERATIVO SICREDI S A	</c:v>
                </c:pt>
                <c:pt idx="21">
                  <c:v>756 - BANCO COOPERATIVO SICOOB S.A.</c:v>
                </c:pt>
                <c:pt idx="22">
                  <c:v>902 - CREFISA S.A. - CREDITOS, FINANCIAMENTO E INVESTIMENTOS</c:v>
                </c:pt>
                <c:pt idx="23">
                  <c:v>359 - ZEMA CREDITO, FINANCIAMENTO E INVESTIMENTO S.A.</c:v>
                </c:pt>
                <c:pt idx="24">
                  <c:v>079 - PICPAY BANK</c:v>
                </c:pt>
              </c:strCache>
            </c:strRef>
          </c:cat>
          <c:val>
            <c:numRef>
              <c:f>'Margem Livre Empréstimo'!$N$2:$N$26</c:f>
              <c:numCache>
                <c:formatCode>#,##0</c:formatCode>
                <c:ptCount val="25"/>
                <c:pt idx="0">
                  <c:v>362172</c:v>
                </c:pt>
                <c:pt idx="1">
                  <c:v>311121</c:v>
                </c:pt>
                <c:pt idx="2">
                  <c:v>223312</c:v>
                </c:pt>
                <c:pt idx="3">
                  <c:v>194514</c:v>
                </c:pt>
                <c:pt idx="4">
                  <c:v>193593</c:v>
                </c:pt>
                <c:pt idx="5">
                  <c:v>185840</c:v>
                </c:pt>
                <c:pt idx="6">
                  <c:v>145109</c:v>
                </c:pt>
                <c:pt idx="7">
                  <c:v>122590</c:v>
                </c:pt>
                <c:pt idx="8">
                  <c:v>101527</c:v>
                </c:pt>
                <c:pt idx="9">
                  <c:v>92934</c:v>
                </c:pt>
                <c:pt idx="10">
                  <c:v>89236</c:v>
                </c:pt>
                <c:pt idx="11">
                  <c:v>88601</c:v>
                </c:pt>
                <c:pt idx="12">
                  <c:v>81234</c:v>
                </c:pt>
                <c:pt idx="13">
                  <c:v>60057</c:v>
                </c:pt>
                <c:pt idx="14">
                  <c:v>49066</c:v>
                </c:pt>
                <c:pt idx="15">
                  <c:v>49056</c:v>
                </c:pt>
                <c:pt idx="16">
                  <c:v>34357</c:v>
                </c:pt>
                <c:pt idx="17">
                  <c:v>27628</c:v>
                </c:pt>
                <c:pt idx="18">
                  <c:v>22154</c:v>
                </c:pt>
                <c:pt idx="19">
                  <c:v>17849</c:v>
                </c:pt>
                <c:pt idx="20">
                  <c:v>6093</c:v>
                </c:pt>
                <c:pt idx="21">
                  <c:v>11175</c:v>
                </c:pt>
                <c:pt idx="22">
                  <c:v>5974</c:v>
                </c:pt>
                <c:pt idx="23">
                  <c:v>4411</c:v>
                </c:pt>
                <c:pt idx="24">
                  <c:v>3387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05D-4B7F-A534-2919317950E7}"/>
            </c:ext>
          </c:extLst>
        </c:ser>
        <c:ser>
          <c:idx val="13"/>
          <c:order val="13"/>
          <c:tx>
            <c:strRef>
              <c:f>'Margem Livre Empréstimo'!$O$1</c:f>
              <c:strCache>
                <c:ptCount val="1"/>
                <c:pt idx="0">
                  <c:v>fev/24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Empréstimo'!$A$2:$A$26</c:f>
              <c:strCache>
                <c:ptCount val="25"/>
                <c:pt idx="0">
                  <c:v>626 - BANCO C6 CONSIGNADO</c:v>
                </c:pt>
                <c:pt idx="1">
                  <c:v>623 - BANCO PAN S/A</c:v>
                </c:pt>
                <c:pt idx="2">
                  <c:v>121 - BANCO AGIBANK S.A.</c:v>
                </c:pt>
                <c:pt idx="3">
                  <c:v>935 - FACTA FINANCEIRA S A</c:v>
                </c:pt>
                <c:pt idx="4">
                  <c:v>*033 - BANCO SANTANDER (BRASIL) S/A</c:v>
                </c:pt>
                <c:pt idx="5">
                  <c:v>237 - BANCO BRADESCO S/A</c:v>
                </c:pt>
                <c:pt idx="6">
                  <c:v>341 - BANCO ITAU S/A</c:v>
                </c:pt>
                <c:pt idx="7">
                  <c:v>029 BANCO ITAU CONSIGNADO S.A.</c:v>
                </c:pt>
                <c:pt idx="8">
                  <c:v>318 - BANCO BMG S. A.</c:v>
                </c:pt>
                <c:pt idx="9">
                  <c:v>254 - PARANA BANCO S. A.</c:v>
                </c:pt>
                <c:pt idx="10">
                  <c:v>001 - BANCO DO BRASIL S/A</c:v>
                </c:pt>
                <c:pt idx="11">
                  <c:v>389 - BANCO MERCANTIL DO BRASIL S/A</c:v>
                </c:pt>
                <c:pt idx="12">
                  <c:v>104 - CAIXA ECONOMICA FEDERAL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422 - BANCO SAFRA S/A</c:v>
                </c:pt>
                <c:pt idx="16">
                  <c:v>386 - NU FINANCEIRA	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069 - BANCO CREFISA S.A</c:v>
                </c:pt>
                <c:pt idx="20">
                  <c:v>748 - BANCO COOPERATIVO SICREDI S A	</c:v>
                </c:pt>
                <c:pt idx="21">
                  <c:v>756 - BANCO COOPERATIVO SICOOB S.A.</c:v>
                </c:pt>
                <c:pt idx="22">
                  <c:v>902 - CREFISA S.A. - CREDITOS, FINANCIAMENTO E INVESTIMENTOS</c:v>
                </c:pt>
                <c:pt idx="23">
                  <c:v>359 - ZEMA CREDITO, FINANCIAMENTO E INVESTIMENTO S.A.</c:v>
                </c:pt>
                <c:pt idx="24">
                  <c:v>079 - PICPAY BANK</c:v>
                </c:pt>
              </c:strCache>
            </c:strRef>
          </c:cat>
          <c:val>
            <c:numRef>
              <c:f>'Margem Livre Empréstimo'!$O$2:$O$26</c:f>
              <c:numCache>
                <c:formatCode>#,##0</c:formatCode>
                <c:ptCount val="25"/>
                <c:pt idx="0">
                  <c:v>137159</c:v>
                </c:pt>
                <c:pt idx="1">
                  <c:v>117962</c:v>
                </c:pt>
                <c:pt idx="2">
                  <c:v>82628</c:v>
                </c:pt>
                <c:pt idx="3">
                  <c:v>71032</c:v>
                </c:pt>
                <c:pt idx="4">
                  <c:v>87487</c:v>
                </c:pt>
                <c:pt idx="5">
                  <c:v>205481</c:v>
                </c:pt>
                <c:pt idx="6">
                  <c:v>100597</c:v>
                </c:pt>
                <c:pt idx="7">
                  <c:v>65112</c:v>
                </c:pt>
                <c:pt idx="8">
                  <c:v>56842</c:v>
                </c:pt>
                <c:pt idx="9">
                  <c:v>12971</c:v>
                </c:pt>
                <c:pt idx="10">
                  <c:v>77180</c:v>
                </c:pt>
                <c:pt idx="11">
                  <c:v>46636</c:v>
                </c:pt>
                <c:pt idx="12">
                  <c:v>68322</c:v>
                </c:pt>
                <c:pt idx="13">
                  <c:v>8632</c:v>
                </c:pt>
                <c:pt idx="14">
                  <c:v>22189</c:v>
                </c:pt>
                <c:pt idx="15">
                  <c:v>13193</c:v>
                </c:pt>
                <c:pt idx="16">
                  <c:v>29529</c:v>
                </c:pt>
                <c:pt idx="17">
                  <c:v>4017</c:v>
                </c:pt>
                <c:pt idx="18">
                  <c:v>5472</c:v>
                </c:pt>
                <c:pt idx="19">
                  <c:v>19677</c:v>
                </c:pt>
                <c:pt idx="20">
                  <c:v>6309</c:v>
                </c:pt>
                <c:pt idx="21">
                  <c:v>10906</c:v>
                </c:pt>
                <c:pt idx="22">
                  <c:v>14</c:v>
                </c:pt>
                <c:pt idx="23">
                  <c:v>1736</c:v>
                </c:pt>
                <c:pt idx="24">
                  <c:v>4614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D05D-4B7F-A534-2919317950E7}"/>
            </c:ext>
          </c:extLst>
        </c:ser>
        <c:ser>
          <c:idx val="14"/>
          <c:order val="14"/>
          <c:tx>
            <c:strRef>
              <c:f>'Margem Livre Empréstimo'!$P$1</c:f>
              <c:strCache>
                <c:ptCount val="1"/>
                <c:pt idx="0">
                  <c:v>mar/24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Empréstimo'!$A$2:$A$26</c:f>
              <c:strCache>
                <c:ptCount val="25"/>
                <c:pt idx="0">
                  <c:v>626 - BANCO C6 CONSIGNADO</c:v>
                </c:pt>
                <c:pt idx="1">
                  <c:v>623 - BANCO PAN S/A</c:v>
                </c:pt>
                <c:pt idx="2">
                  <c:v>121 - BANCO AGIBANK S.A.</c:v>
                </c:pt>
                <c:pt idx="3">
                  <c:v>935 - FACTA FINANCEIRA S A</c:v>
                </c:pt>
                <c:pt idx="4">
                  <c:v>*033 - BANCO SANTANDER (BRASIL) S/A</c:v>
                </c:pt>
                <c:pt idx="5">
                  <c:v>237 - BANCO BRADESCO S/A</c:v>
                </c:pt>
                <c:pt idx="6">
                  <c:v>341 - BANCO ITAU S/A</c:v>
                </c:pt>
                <c:pt idx="7">
                  <c:v>029 BANCO ITAU CONSIGNADO S.A.</c:v>
                </c:pt>
                <c:pt idx="8">
                  <c:v>318 - BANCO BMG S. A.</c:v>
                </c:pt>
                <c:pt idx="9">
                  <c:v>254 - PARANA BANCO S. A.</c:v>
                </c:pt>
                <c:pt idx="10">
                  <c:v>001 - BANCO DO BRASIL S/A</c:v>
                </c:pt>
                <c:pt idx="11">
                  <c:v>389 - BANCO MERCANTIL DO BRASIL S/A</c:v>
                </c:pt>
                <c:pt idx="12">
                  <c:v>104 - CAIXA ECONOMICA FEDERAL</c:v>
                </c:pt>
                <c:pt idx="13">
                  <c:v>707 - BANCO DAYCOVAL S. A.</c:v>
                </c:pt>
                <c:pt idx="14">
                  <c:v>041 - BANCO DO ESTADO DO RIO GRANDE DO SUL S/A</c:v>
                </c:pt>
                <c:pt idx="15">
                  <c:v>422 - BANCO SAFRA S/A</c:v>
                </c:pt>
                <c:pt idx="16">
                  <c:v>386 - NU FINANCEIRA	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069 - BANCO CREFISA S.A</c:v>
                </c:pt>
                <c:pt idx="20">
                  <c:v>748 - BANCO COOPERATIVO SICREDI S A	</c:v>
                </c:pt>
                <c:pt idx="21">
                  <c:v>756 - BANCO COOPERATIVO SICOOB S.A.</c:v>
                </c:pt>
                <c:pt idx="22">
                  <c:v>902 - CREFISA S.A. - CREDITOS, FINANCIAMENTO E INVESTIMENTOS</c:v>
                </c:pt>
                <c:pt idx="23">
                  <c:v>359 - ZEMA CREDITO, FINANCIAMENTO E INVESTIMENTO S.A.</c:v>
                </c:pt>
                <c:pt idx="24">
                  <c:v>079 - PICPAY BANK</c:v>
                </c:pt>
              </c:strCache>
            </c:strRef>
          </c:cat>
          <c:val>
            <c:numRef>
              <c:f>'Margem Livre Empréstimo'!$P$2:$P$26</c:f>
              <c:numCache>
                <c:formatCode>#,##0</c:formatCode>
                <c:ptCount val="25"/>
                <c:pt idx="0">
                  <c:v>90665</c:v>
                </c:pt>
                <c:pt idx="1">
                  <c:v>69296</c:v>
                </c:pt>
                <c:pt idx="2">
                  <c:v>49916</c:v>
                </c:pt>
                <c:pt idx="3">
                  <c:v>47063</c:v>
                </c:pt>
                <c:pt idx="4">
                  <c:v>55316</c:v>
                </c:pt>
                <c:pt idx="5">
                  <c:v>132214</c:v>
                </c:pt>
                <c:pt idx="6">
                  <c:v>68150</c:v>
                </c:pt>
                <c:pt idx="7">
                  <c:v>43234</c:v>
                </c:pt>
                <c:pt idx="8">
                  <c:v>34115</c:v>
                </c:pt>
                <c:pt idx="9">
                  <c:v>7470</c:v>
                </c:pt>
                <c:pt idx="10">
                  <c:v>53462</c:v>
                </c:pt>
                <c:pt idx="11">
                  <c:v>31402</c:v>
                </c:pt>
                <c:pt idx="12">
                  <c:v>51069</c:v>
                </c:pt>
                <c:pt idx="13">
                  <c:v>5242</c:v>
                </c:pt>
                <c:pt idx="14">
                  <c:v>13404</c:v>
                </c:pt>
                <c:pt idx="15">
                  <c:v>7379</c:v>
                </c:pt>
                <c:pt idx="16">
                  <c:v>20878</c:v>
                </c:pt>
                <c:pt idx="17">
                  <c:v>1455</c:v>
                </c:pt>
                <c:pt idx="18">
                  <c:v>3019</c:v>
                </c:pt>
                <c:pt idx="19">
                  <c:v>11125</c:v>
                </c:pt>
                <c:pt idx="20">
                  <c:v>4399</c:v>
                </c:pt>
                <c:pt idx="21">
                  <c:v>7524</c:v>
                </c:pt>
                <c:pt idx="22">
                  <c:v>2</c:v>
                </c:pt>
                <c:pt idx="23">
                  <c:v>1003</c:v>
                </c:pt>
                <c:pt idx="24">
                  <c:v>3059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05D-4B7F-A534-2919317950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3755680"/>
        <c:axId val="893552080"/>
      </c:barChart>
      <c:catAx>
        <c:axId val="833755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93552080"/>
        <c:crosses val="autoZero"/>
        <c:auto val="1"/>
        <c:lblAlgn val="ctr"/>
        <c:lblOffset val="100"/>
        <c:noMultiLvlLbl val="0"/>
      </c:catAx>
      <c:valAx>
        <c:axId val="893552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33755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0805888150401771E-2"/>
          <c:y val="0.8813325814356765"/>
          <c:w val="0.98067952340893849"/>
          <c:h val="0.1045229317029182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C0EAE2-48B4-4A25-BF16-659B09F11B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CBB34E-CC0A-422F-BFCC-0AB5C1A2B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1DD4040-1116-47B5-A7C4-E8A2BF2DA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78E701B-83F3-48D7-8273-2CB48733A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457E417-A6C1-455B-B29C-C449C608F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4400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2848DA-EE8F-4CB6-A831-6E7006F5F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C169FA7-257C-4958-A436-D2ECADE31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660B8CF-F345-4300-8C9B-7D3BD00FE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426E9A9-2C8C-4AC4-A808-6EE8BD9E0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CFF9678-9486-4932-A10A-030DF7DDB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9744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821D1A6-8577-4FC7-8791-A5FCB2D4E6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969530D-B33F-40BF-ACA7-CC21DC8ED3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E16E2C7-29BE-4168-9A60-7843B9169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DA052C7-2957-427F-BE75-CDADDD735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FD53098-0DE4-4806-88C4-F96D623F9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9142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3663D0-54E5-AF37-B5B7-24A6BB87B1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79730E4-52A4-70AB-3335-F3E858F1C7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B5A9E70-1E02-3B3B-DF10-54E1F5D2F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D9521AC-B069-42D7-A8F7-40A721C6E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D3C2261-B709-EE42-99FE-5CFB6F9A4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6676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2BD353-F42C-EEFC-5CD1-0BB686A9E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5ED8B2E-3963-FA20-E9EB-144FF0F584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7C6A24C-E52F-8964-BC9B-9956D5319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F07CB77-6DF4-8B86-0143-8AA309A88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53347BF-6110-91DF-97F8-EB3E00AE6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6778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71F7A1-7408-6104-1C24-FFDC44E37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7FC7782-FFDC-D849-64B1-B1C8C189C1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C8936D8-9A64-6E3D-3E19-81A872063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8C72A38-6A9E-653A-5589-22CDA1771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008FE72-739D-5A17-D42E-9224EA622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7094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988051-3844-5451-0508-651F7C392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C2C4D7-7A4E-E9CB-8192-22570FBB78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CF02765-3617-5B67-0EB3-1B4FC76406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3EC56C4-B811-2066-4B9F-8BB09EF47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12242C7-87F8-1587-009B-C666B518D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D8DE035-E10A-F45D-3484-4BB3DB91E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8988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7A1832-F1BC-D752-BF55-7D3DF8836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63171F8-8653-8CB3-8B7F-65E5466538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6E94068-5006-CB9A-F3C3-5BAB0B30FF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3FF025BE-6970-2BD3-C7CE-5865D9D616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E1802BB-0A85-E9ED-4978-B5BA89D3A3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5B8D06AE-C27D-6744-8855-9FB0DF78A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CA7FB22-5E1E-1BE4-F5F5-CC6E250BC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94279E9-C9F8-BEB2-8703-CC2AC4667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94594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A0E9DC-E2D9-3030-865E-5B2B74986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BF8948F-82F7-C0E6-DFF8-2EF06031C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15E2FEF-1726-EC77-BDD5-1645AA4DF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312C80D6-21B9-D3FC-537F-177E86A62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05864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F59521E-4157-0E30-3D2B-11385656B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2A053A1C-A11D-0801-B210-118B92E40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0844A02-4DD2-A4A6-8404-83D9C2682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29038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71D674-6709-AC92-0BD6-20CEDDAA5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82BC8D5-CFD3-8768-9CAF-BF75C4E0D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9BD0FE0-C02B-622B-A1AE-D12D3D895E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AE72174-44A1-CCBD-B00A-80269E700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35D5046-4B0D-25B9-B363-FBA06EBC6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BEE096A-E214-0166-CEB4-DAA1DCF30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3011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0DE8B8-6E3E-4956-A6B8-9B1A04083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231" y="787178"/>
            <a:ext cx="4754880" cy="2115047"/>
          </a:xfrm>
        </p:spPr>
        <p:txBody>
          <a:bodyPr/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770A12D-AEA1-47DE-B5C9-E70F42376D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739471"/>
            <a:ext cx="5040313" cy="5066017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473B756-CD6F-45FA-9946-95F2DFC2B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CC6BFEB-5F34-49C6-B8C5-63A94E621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796444A-18EE-4441-9878-83EFB7A5F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53419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DC9E43-408D-7CAD-9CFE-E4FE3BDFA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AF3A6BD-8645-17D4-7036-4DB359D2D4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F95CF69-85C5-8D3B-BAEF-F53522D981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CB17325-ADC6-D166-53AF-750B14E7D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596E0CE-7C6C-AAA2-4367-55B88E98D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B608E00-4C2E-B6A0-9876-000D825DE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3225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661990-7343-DD87-9841-6DF94007A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7A45166-F0E4-B860-ECCB-57EB8DB72C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1B50F83-54AE-F624-45CF-1B6CC7BB8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E8B3C13-1D93-DB08-EA96-AA2F689E9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2B1A9FE-6E9F-8AF8-96CF-53C1BF9B5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75567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8837B08-A400-7084-C6BC-25DBBC0899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F679E23-BDC7-A1C0-02B0-136FB3888A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DC0D683-8B53-0F5E-85C1-013FF44AF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B0D8D9B-6ED6-740B-54C5-D7191F7E5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0AECE18-B5CD-2E18-85C5-E4ED4D48E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5898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53152E-3939-4F30-B128-5BCF997BA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AC0E6ED-5179-46DE-A00F-D7E01D8F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B237AFD-93A7-43A5-B389-66AFD7D47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934199F-F07A-404F-A249-DC53852AA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1CE75A4-D373-4D9D-9330-9CE7E3687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9759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C1ACE7-D152-4FC1-A797-346E43CB7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597FD4F-3DAD-4981-A834-20A6B501E1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0AB24E9-6942-43F9-A52B-86F7BFCB6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8C6E8A2-35FF-4A4F-97FF-7B8D3C095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8F2900A-2E80-4920-8F16-FBA5FDDBF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42A06BD-9FD8-4195-BF80-73B27F53C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9726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957271-0472-4165-81CE-DB6B310DD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126004D-2813-42C8-8F5C-E785749E92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E55809E-013B-4925-85C5-140CBA7F18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50CA9CC4-E006-4488-BE52-5602A65874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A4D8E5A-3571-40E7-A7FA-574AC5E6D5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E682EFA-2F39-4FA5-88E3-1B6EC3C4A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AAE1EA0-EA16-40AB-9903-F8B568440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D0A63F4-32B1-4AF6-B84B-5EF7D24B1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941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0513D3-20E8-428C-9978-CD1E7AB16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127CE7F3-CD80-4EF3-9FC1-15DFA34F6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59C04B18-199B-40CE-9C8B-A831D6C82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AB4EF15-CF14-4866-B728-376F9352B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8656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965CD4A2-6B0F-4974-AE65-E302F1B26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5364CB53-209D-416B-A7C6-F2B043FDD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965E556-0DD5-400A-9924-3400F8DC5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1274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344F9E-A0A4-43F1-AF15-09CCA27B6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CD85EE0-20F7-4099-9E77-2D1D666665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CFF2D67-224D-4F1A-B7FF-AB44DECBDD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81A7E67-7EA9-414E-AFB1-A4FB674CC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87D3379-03DC-41F0-B436-AC0C33A6E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57B3F2C-CC0E-4FE5-B7E3-A8256CF9D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588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24FE60-CC7E-4BA2-9E46-4A0015973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7E31661C-6DF8-4A7D-95B8-9D8248397C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18540A6-5804-4DE8-AFBB-0E16FB0F5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D1901B3-99B9-46D2-8155-BF2B5D04B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DC3BC1F-C10B-4E40-8B2A-4E95CE26F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0E037BA-26B2-4F11-BF12-BFACA679B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7725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03C8E0E-1729-4ADF-834B-8BF5AC404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230" y="787179"/>
            <a:ext cx="10194083" cy="981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CFEF4CA-A048-4DD4-A316-690DB79D0C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230" y="2051437"/>
            <a:ext cx="10194083" cy="3754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07C8A51-AFAD-4BD5-82FA-E5C3DC09CB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E16FD-3130-45EE-BCC1-F80959855C8B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8631934-3D5D-485F-97B5-A3B150F2AB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0899E99-B878-4E0B-B3AC-0F4A7EE22E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51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70C0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65" userDrawn="1">
          <p15:clr>
            <a:srgbClr val="F26B43"/>
          </p15:clr>
        </p15:guide>
        <p15:guide id="2" orient="horz" pos="3657" userDrawn="1">
          <p15:clr>
            <a:srgbClr val="F26B43"/>
          </p15:clr>
        </p15:guide>
        <p15:guide id="3" pos="7015" userDrawn="1">
          <p15:clr>
            <a:srgbClr val="F26B43"/>
          </p15:clr>
        </p15:guide>
        <p15:guide id="4" orient="horz" pos="6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A75AEE71-0149-5CE9-4B99-7BD5A82D9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0EA7C47-2B78-D362-5759-2E8F41FAD6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00AE4E6-F017-68E9-5E5D-D5A6BC9435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0A188-5839-4E94-A6AD-647478B1F60A}" type="datetimeFigureOut">
              <a:rPr lang="pt-BR" smtClean="0"/>
              <a:t>11/04/2024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9188F6F-E724-1A1F-1881-063C6593E6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42FB889-7648-634A-1946-C267274F09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3550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Ícone&#10;&#10;Descrição gerada automaticamente com confiança média">
            <a:extLst>
              <a:ext uri="{FF2B5EF4-FFF2-40B4-BE49-F238E27FC236}">
                <a16:creationId xmlns:a16="http://schemas.microsoft.com/office/drawing/2014/main" id="{39DEFE7F-04B5-926E-BF2D-722AF89AA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 flipV="1">
            <a:off x="0" y="-2"/>
            <a:ext cx="12192000" cy="6858001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5BB5C66B-7413-5A49-8051-7CACBEFD8193}"/>
              </a:ext>
            </a:extLst>
          </p:cNvPr>
          <p:cNvSpPr/>
          <p:nvPr/>
        </p:nvSpPr>
        <p:spPr>
          <a:xfrm>
            <a:off x="11921215" y="0"/>
            <a:ext cx="270785" cy="685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agem 8" descr="Logotipo&#10;&#10;Descrição gerada automaticamente">
            <a:extLst>
              <a:ext uri="{FF2B5EF4-FFF2-40B4-BE49-F238E27FC236}">
                <a16:creationId xmlns:a16="http://schemas.microsoft.com/office/drawing/2014/main" id="{7FE77E42-98FB-D32E-69DD-AE74719C4C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" r="75464" b="-1124"/>
          <a:stretch/>
        </p:blipFill>
        <p:spPr>
          <a:xfrm>
            <a:off x="625832" y="5449249"/>
            <a:ext cx="1102394" cy="83962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2A35248-1CB3-E2C3-E003-3A29AA0C05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926" y="472060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pt-BR" sz="4800" spc="100" dirty="0">
                <a:solidFill>
                  <a:schemeClr val="bg1"/>
                </a:solidFill>
              </a:rPr>
              <a:t>Valores operados no Consignado INSS</a:t>
            </a:r>
          </a:p>
        </p:txBody>
      </p:sp>
    </p:spTree>
    <p:extLst>
      <p:ext uri="{BB962C8B-B14F-4D97-AF65-F5344CB8AC3E}">
        <p14:creationId xmlns:p14="http://schemas.microsoft.com/office/powerpoint/2010/main" val="14117774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C87F36F-C461-28C8-A1BD-EAEFA5B7E5E0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Empréstimos </a:t>
            </a:r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7B51DAA9-EEC9-49E2-B7F5-7DBE98C41E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7898399"/>
              </p:ext>
            </p:extLst>
          </p:nvPr>
        </p:nvGraphicFramePr>
        <p:xfrm>
          <a:off x="265471" y="1395742"/>
          <a:ext cx="11606981" cy="5015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3737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B3EAFA6C-9954-5773-E9FE-8495C37C3E1B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de Crédito Consignado - RMC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B36EB9B-DE16-9078-D1B5-EDCE56AA5339}"/>
              </a:ext>
            </a:extLst>
          </p:cNvPr>
          <p:cNvSpPr txBox="1"/>
          <p:nvPr/>
        </p:nvSpPr>
        <p:spPr>
          <a:xfrm>
            <a:off x="659360" y="6532460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65E52C24-478D-4E9E-B6D8-BBEC4ADBB4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507089"/>
              </p:ext>
            </p:extLst>
          </p:nvPr>
        </p:nvGraphicFramePr>
        <p:xfrm>
          <a:off x="432532" y="1253275"/>
          <a:ext cx="11326936" cy="5040546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3164318">
                  <a:extLst>
                    <a:ext uri="{9D8B030D-6E8A-4147-A177-3AD203B41FA5}">
                      <a16:colId xmlns:a16="http://schemas.microsoft.com/office/drawing/2014/main" val="2188791225"/>
                    </a:ext>
                  </a:extLst>
                </a:gridCol>
                <a:gridCol w="631084">
                  <a:extLst>
                    <a:ext uri="{9D8B030D-6E8A-4147-A177-3AD203B41FA5}">
                      <a16:colId xmlns:a16="http://schemas.microsoft.com/office/drawing/2014/main" val="3539370382"/>
                    </a:ext>
                  </a:extLst>
                </a:gridCol>
                <a:gridCol w="631084">
                  <a:extLst>
                    <a:ext uri="{9D8B030D-6E8A-4147-A177-3AD203B41FA5}">
                      <a16:colId xmlns:a16="http://schemas.microsoft.com/office/drawing/2014/main" val="3816673214"/>
                    </a:ext>
                  </a:extLst>
                </a:gridCol>
                <a:gridCol w="631084">
                  <a:extLst>
                    <a:ext uri="{9D8B030D-6E8A-4147-A177-3AD203B41FA5}">
                      <a16:colId xmlns:a16="http://schemas.microsoft.com/office/drawing/2014/main" val="3276940661"/>
                    </a:ext>
                  </a:extLst>
                </a:gridCol>
                <a:gridCol w="631084">
                  <a:extLst>
                    <a:ext uri="{9D8B030D-6E8A-4147-A177-3AD203B41FA5}">
                      <a16:colId xmlns:a16="http://schemas.microsoft.com/office/drawing/2014/main" val="3410647506"/>
                    </a:ext>
                  </a:extLst>
                </a:gridCol>
                <a:gridCol w="631084">
                  <a:extLst>
                    <a:ext uri="{9D8B030D-6E8A-4147-A177-3AD203B41FA5}">
                      <a16:colId xmlns:a16="http://schemas.microsoft.com/office/drawing/2014/main" val="788554007"/>
                    </a:ext>
                  </a:extLst>
                </a:gridCol>
                <a:gridCol w="631084">
                  <a:extLst>
                    <a:ext uri="{9D8B030D-6E8A-4147-A177-3AD203B41FA5}">
                      <a16:colId xmlns:a16="http://schemas.microsoft.com/office/drawing/2014/main" val="1969935868"/>
                    </a:ext>
                  </a:extLst>
                </a:gridCol>
                <a:gridCol w="631084">
                  <a:extLst>
                    <a:ext uri="{9D8B030D-6E8A-4147-A177-3AD203B41FA5}">
                      <a16:colId xmlns:a16="http://schemas.microsoft.com/office/drawing/2014/main" val="2474171719"/>
                    </a:ext>
                  </a:extLst>
                </a:gridCol>
                <a:gridCol w="568867">
                  <a:extLst>
                    <a:ext uri="{9D8B030D-6E8A-4147-A177-3AD203B41FA5}">
                      <a16:colId xmlns:a16="http://schemas.microsoft.com/office/drawing/2014/main" val="3001890162"/>
                    </a:ext>
                  </a:extLst>
                </a:gridCol>
                <a:gridCol w="651827">
                  <a:extLst>
                    <a:ext uri="{9D8B030D-6E8A-4147-A177-3AD203B41FA5}">
                      <a16:colId xmlns:a16="http://schemas.microsoft.com/office/drawing/2014/main" val="1808852795"/>
                    </a:ext>
                  </a:extLst>
                </a:gridCol>
                <a:gridCol w="631084">
                  <a:extLst>
                    <a:ext uri="{9D8B030D-6E8A-4147-A177-3AD203B41FA5}">
                      <a16:colId xmlns:a16="http://schemas.microsoft.com/office/drawing/2014/main" val="585792722"/>
                    </a:ext>
                  </a:extLst>
                </a:gridCol>
                <a:gridCol w="631084">
                  <a:extLst>
                    <a:ext uri="{9D8B030D-6E8A-4147-A177-3AD203B41FA5}">
                      <a16:colId xmlns:a16="http://schemas.microsoft.com/office/drawing/2014/main" val="4074001047"/>
                    </a:ext>
                  </a:extLst>
                </a:gridCol>
                <a:gridCol w="631084">
                  <a:extLst>
                    <a:ext uri="{9D8B030D-6E8A-4147-A177-3AD203B41FA5}">
                      <a16:colId xmlns:a16="http://schemas.microsoft.com/office/drawing/2014/main" val="1285100460"/>
                    </a:ext>
                  </a:extLst>
                </a:gridCol>
                <a:gridCol w="631084">
                  <a:extLst>
                    <a:ext uri="{9D8B030D-6E8A-4147-A177-3AD203B41FA5}">
                      <a16:colId xmlns:a16="http://schemas.microsoft.com/office/drawing/2014/main" val="4011146956"/>
                    </a:ext>
                  </a:extLst>
                </a:gridCol>
              </a:tblGrid>
              <a:tr h="213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BANCO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mar/2023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abr/2023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mai/2023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jun/2023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jul/2023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ago/2023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set/2023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out/2023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nov/2023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dez/2023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jan</a:t>
                      </a:r>
                      <a:r>
                        <a:rPr lang="pt-BR" sz="1000" u="none" strike="noStrike" dirty="0">
                          <a:effectLst/>
                        </a:rPr>
                        <a:t>/2024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  <a:r>
                        <a:rPr lang="pt-B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/2024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mar/2024</a:t>
                      </a:r>
                    </a:p>
                  </a:txBody>
                  <a:tcPr marL="7566" marR="7566" marT="7566" marB="0" anchor="b"/>
                </a:tc>
                <a:extLst>
                  <a:ext uri="{0D108BD9-81ED-4DB2-BD59-A6C34878D82A}">
                    <a16:rowId xmlns:a16="http://schemas.microsoft.com/office/drawing/2014/main" val="137761578"/>
                  </a:ext>
                </a:extLst>
              </a:tr>
              <a:tr h="22766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318 - BANCO BMG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4.405.129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4.484.432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4.444.690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4.425.111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4.425.930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4.425.139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4.359.493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4.278.417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4.270.320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4.276.206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4.284.705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4.279.658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4.280.035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83825580"/>
                  </a:ext>
                </a:extLst>
              </a:tr>
              <a:tr h="22766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623 - BANCO PAN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1.384.427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1.421.059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1.433.764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1.443.671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1.454.512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1.466.583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1.477.045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1.502.402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1.530.329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1.558.284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1.585.950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1.610.029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1.633.059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92788619"/>
                  </a:ext>
                </a:extLst>
              </a:tr>
              <a:tr h="20490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104 - CAIXA ECONOMICA FEDERAL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938.464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944.396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944.263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944.132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943.999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943.936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936.976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936.547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936.233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936.149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936.138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935.823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935.524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9156120"/>
                  </a:ext>
                </a:extLst>
              </a:tr>
              <a:tr h="20490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237 - BANCO BRADESCO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1.174.006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1.183.670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1.182.998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1.178.113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1.178.662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1.176.596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1.031.895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864.317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869.397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876.383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883.998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874.394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872.888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56131698"/>
                  </a:ext>
                </a:extLst>
              </a:tr>
              <a:tr h="20490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389 - BANCO MERCANTIL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559.796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567.320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572.192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574.855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575.525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578.411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573.009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572.885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575.562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579.871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584.240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581.853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584.160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29169214"/>
                  </a:ext>
                </a:extLst>
              </a:tr>
              <a:tr h="20490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033 - BANCO SANTANDER (BRASIL)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399.206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406.035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410.745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415.053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419.829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425.210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429.696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440.991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453.144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465.756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471.352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469.397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476.244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74594849"/>
                  </a:ext>
                </a:extLst>
              </a:tr>
              <a:tr h="20490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707 - BANCO DAYCOVAL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384.561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389.697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391.759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393.387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395.354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397.628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394.974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395.645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393.626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395.434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397.450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390.727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391.239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9664429"/>
                  </a:ext>
                </a:extLst>
              </a:tr>
              <a:tr h="22766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934 - AGIBANK FINANCEIRA S/A CREDITO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338.707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345.595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348.648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349.903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351.019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352.124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350.916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351.489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351.775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352.120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352.530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352.865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353.106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92898911"/>
                  </a:ext>
                </a:extLst>
              </a:tr>
              <a:tr h="20490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*752 - CETELEM-BNP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274.366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264.474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250.017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219.863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205.253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204.903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195.230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195.203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195.210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183.984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180.083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6131363"/>
                  </a:ext>
                </a:extLst>
              </a:tr>
              <a:tr h="22766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041 - BANCO DO ESTADO DO RIO GRANDE DO SUL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204.128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203.570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202.146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200.898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187.992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179.416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178.415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177.838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177.365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177.563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177.565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173.125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172.596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1833386"/>
                  </a:ext>
                </a:extLst>
              </a:tr>
              <a:tr h="20490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935 - FACTA FINANCEIRA S 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67.190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73.230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78.005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80.861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84.571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88.859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92.380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96.237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99.936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104.335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111.136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118.160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124.148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94562421"/>
                  </a:ext>
                </a:extLst>
              </a:tr>
              <a:tr h="20490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121 - BANCO AGIBANK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1.341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5.871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12.723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16.729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22.222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29.492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37.059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43.229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48.657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54.821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61.046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39004800"/>
                  </a:ext>
                </a:extLst>
              </a:tr>
              <a:tr h="20490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903 - BANCO INTER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47.484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48.352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48.194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48.084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47.999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47.907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46.677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46.566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46.478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46.467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46.467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46.360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46.300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1977665"/>
                  </a:ext>
                </a:extLst>
              </a:tr>
              <a:tr h="20490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001 - BANCO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38.922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39.309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39.308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39.307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39.307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39.306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38.865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38.854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38.842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38.838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38.836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38.832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38.819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53710420"/>
                  </a:ext>
                </a:extLst>
              </a:tr>
              <a:tr h="20490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243 - BANCO MASTER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2.243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3.559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5.331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7.711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10.836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13.894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16.816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19.830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22.912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25.215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23195241"/>
                  </a:ext>
                </a:extLst>
              </a:tr>
              <a:tr h="20490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465 - CAPITAL CONSIG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231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1.028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4.281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6.819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9.461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12.661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14.924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18.048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77780162"/>
                  </a:ext>
                </a:extLst>
              </a:tr>
              <a:tr h="20490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233 - BANCO CIFRA S 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8.135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8.126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8.120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8.116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8.116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8.116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8.116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8.115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63794760"/>
                  </a:ext>
                </a:extLst>
              </a:tr>
              <a:tr h="20490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422 - BANCO SAFRA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3.356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3.318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3.314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1401955"/>
                  </a:ext>
                </a:extLst>
              </a:tr>
              <a:tr h="20490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341 - BANCO ITAU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2.458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2.458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2.458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2.458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2.458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2.458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2.458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46558024"/>
                  </a:ext>
                </a:extLst>
              </a:tr>
              <a:tr h="20490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254 - PARANA BANCO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1.157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1.157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1.157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82621504"/>
                  </a:ext>
                </a:extLst>
              </a:tr>
              <a:tr h="20490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*739 - BANCO CETELEM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295.658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295.834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27776718"/>
                  </a:ext>
                </a:extLst>
              </a:tr>
              <a:tr h="20490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000 - OUTRAS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1.541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1.536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1.536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1.535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5848442"/>
                  </a:ext>
                </a:extLst>
              </a:tr>
              <a:tr h="22766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Total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10.257.014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10.421.837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10.395.936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10.387.017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10.389.109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10.381.819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10.165.049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9.968.295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10.012.598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10.088.702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10.163.312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10.164.449</a:t>
                      </a:r>
                    </a:p>
                  </a:txBody>
                  <a:tcPr marL="7566" marR="7566" marT="75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10.209.089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081254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1597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02FB90DA-3610-30A6-F4F3-305F5EC2F77D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de Crédito Consignado - RMC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259412F-EDBB-E7DD-C665-EEB7DC5DD77B}"/>
              </a:ext>
            </a:extLst>
          </p:cNvPr>
          <p:cNvSpPr txBox="1"/>
          <p:nvPr/>
        </p:nvSpPr>
        <p:spPr>
          <a:xfrm>
            <a:off x="659360" y="6532460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7B9507B6-8738-9451-F84D-8C8648A4F1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8426333"/>
              </p:ext>
            </p:extLst>
          </p:nvPr>
        </p:nvGraphicFramePr>
        <p:xfrm>
          <a:off x="427703" y="1337274"/>
          <a:ext cx="11400503" cy="4865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41531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A821B928-95F6-FD87-67A7-8861E91C912E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de Crédito Consignado - RMC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CB7EB6FD-46DE-4954-B9A2-78EA9A60D3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8006615"/>
              </p:ext>
            </p:extLst>
          </p:nvPr>
        </p:nvGraphicFramePr>
        <p:xfrm>
          <a:off x="442452" y="1460091"/>
          <a:ext cx="11415251" cy="4984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73616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F62152BE-2AAD-0E8D-B7C5-38276177D834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Consignado de Benefício- RCC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79B0B9BE-3941-4488-A438-376C2002E5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618511"/>
              </p:ext>
            </p:extLst>
          </p:nvPr>
        </p:nvGraphicFramePr>
        <p:xfrm>
          <a:off x="209358" y="1671682"/>
          <a:ext cx="11663095" cy="4869276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2660187">
                  <a:extLst>
                    <a:ext uri="{9D8B030D-6E8A-4147-A177-3AD203B41FA5}">
                      <a16:colId xmlns:a16="http://schemas.microsoft.com/office/drawing/2014/main" val="3092766549"/>
                    </a:ext>
                  </a:extLst>
                </a:gridCol>
                <a:gridCol w="655051">
                  <a:extLst>
                    <a:ext uri="{9D8B030D-6E8A-4147-A177-3AD203B41FA5}">
                      <a16:colId xmlns:a16="http://schemas.microsoft.com/office/drawing/2014/main" val="3997297907"/>
                    </a:ext>
                  </a:extLst>
                </a:gridCol>
                <a:gridCol w="697311">
                  <a:extLst>
                    <a:ext uri="{9D8B030D-6E8A-4147-A177-3AD203B41FA5}">
                      <a16:colId xmlns:a16="http://schemas.microsoft.com/office/drawing/2014/main" val="3421638452"/>
                    </a:ext>
                  </a:extLst>
                </a:gridCol>
                <a:gridCol w="686746">
                  <a:extLst>
                    <a:ext uri="{9D8B030D-6E8A-4147-A177-3AD203B41FA5}">
                      <a16:colId xmlns:a16="http://schemas.microsoft.com/office/drawing/2014/main" val="2217742121"/>
                    </a:ext>
                  </a:extLst>
                </a:gridCol>
                <a:gridCol w="707878">
                  <a:extLst>
                    <a:ext uri="{9D8B030D-6E8A-4147-A177-3AD203B41FA5}">
                      <a16:colId xmlns:a16="http://schemas.microsoft.com/office/drawing/2014/main" val="4090345853"/>
                    </a:ext>
                  </a:extLst>
                </a:gridCol>
                <a:gridCol w="606884">
                  <a:extLst>
                    <a:ext uri="{9D8B030D-6E8A-4147-A177-3AD203B41FA5}">
                      <a16:colId xmlns:a16="http://schemas.microsoft.com/office/drawing/2014/main" val="2732192454"/>
                    </a:ext>
                  </a:extLst>
                </a:gridCol>
                <a:gridCol w="623355">
                  <a:extLst>
                    <a:ext uri="{9D8B030D-6E8A-4147-A177-3AD203B41FA5}">
                      <a16:colId xmlns:a16="http://schemas.microsoft.com/office/drawing/2014/main" val="4127063278"/>
                    </a:ext>
                  </a:extLst>
                </a:gridCol>
                <a:gridCol w="686747">
                  <a:extLst>
                    <a:ext uri="{9D8B030D-6E8A-4147-A177-3AD203B41FA5}">
                      <a16:colId xmlns:a16="http://schemas.microsoft.com/office/drawing/2014/main" val="3988055468"/>
                    </a:ext>
                  </a:extLst>
                </a:gridCol>
                <a:gridCol w="697311">
                  <a:extLst>
                    <a:ext uri="{9D8B030D-6E8A-4147-A177-3AD203B41FA5}">
                      <a16:colId xmlns:a16="http://schemas.microsoft.com/office/drawing/2014/main" val="3287664626"/>
                    </a:ext>
                  </a:extLst>
                </a:gridCol>
                <a:gridCol w="612790">
                  <a:extLst>
                    <a:ext uri="{9D8B030D-6E8A-4147-A177-3AD203B41FA5}">
                      <a16:colId xmlns:a16="http://schemas.microsoft.com/office/drawing/2014/main" val="4186700198"/>
                    </a:ext>
                  </a:extLst>
                </a:gridCol>
                <a:gridCol w="633920">
                  <a:extLst>
                    <a:ext uri="{9D8B030D-6E8A-4147-A177-3AD203B41FA5}">
                      <a16:colId xmlns:a16="http://schemas.microsoft.com/office/drawing/2014/main" val="3541537181"/>
                    </a:ext>
                  </a:extLst>
                </a:gridCol>
                <a:gridCol w="602223">
                  <a:extLst>
                    <a:ext uri="{9D8B030D-6E8A-4147-A177-3AD203B41FA5}">
                      <a16:colId xmlns:a16="http://schemas.microsoft.com/office/drawing/2014/main" val="2235504322"/>
                    </a:ext>
                  </a:extLst>
                </a:gridCol>
                <a:gridCol w="597564">
                  <a:extLst>
                    <a:ext uri="{9D8B030D-6E8A-4147-A177-3AD203B41FA5}">
                      <a16:colId xmlns:a16="http://schemas.microsoft.com/office/drawing/2014/main" val="1982053803"/>
                    </a:ext>
                  </a:extLst>
                </a:gridCol>
                <a:gridCol w="597564">
                  <a:extLst>
                    <a:ext uri="{9D8B030D-6E8A-4147-A177-3AD203B41FA5}">
                      <a16:colId xmlns:a16="http://schemas.microsoft.com/office/drawing/2014/main" val="3925624565"/>
                    </a:ext>
                  </a:extLst>
                </a:gridCol>
                <a:gridCol w="597564">
                  <a:extLst>
                    <a:ext uri="{9D8B030D-6E8A-4147-A177-3AD203B41FA5}">
                      <a16:colId xmlns:a16="http://schemas.microsoft.com/office/drawing/2014/main" val="3588347178"/>
                    </a:ext>
                  </a:extLst>
                </a:gridCol>
              </a:tblGrid>
              <a:tr h="286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BANCO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fev/2023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mar/2023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abr/2023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mai/2023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jun/2023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jul/2023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ago/2023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set/2023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out/2023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nov/2023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dez/2023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jan</a:t>
                      </a:r>
                      <a:r>
                        <a:rPr lang="pt-BR" sz="1100" u="none" strike="noStrike" dirty="0">
                          <a:effectLst/>
                        </a:rPr>
                        <a:t>/2024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/2024</a:t>
                      </a: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mar/2024</a:t>
                      </a:r>
                    </a:p>
                  </a:txBody>
                  <a:tcPr marL="8580" marR="8580" marT="8580" marB="0" anchor="b"/>
                </a:tc>
                <a:extLst>
                  <a:ext uri="{0D108BD9-81ED-4DB2-BD59-A6C34878D82A}">
                    <a16:rowId xmlns:a16="http://schemas.microsoft.com/office/drawing/2014/main" val="1082834668"/>
                  </a:ext>
                </a:extLst>
              </a:tr>
              <a:tr h="286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1.039.233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1.067.063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1.102.099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1.135.615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1.162.144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1.187.997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1.219.649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1.241.430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1.265.877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1.290.865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1.314.540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1.339.580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1.357.469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1.374.870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62761775"/>
                  </a:ext>
                </a:extLst>
              </a:tr>
              <a:tr h="286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318 - BANCO BMG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874.219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893.269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931.419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958.766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977.056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993.974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1.012.577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1.026.896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1.042.467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1.055.708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1.069.535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1.082.412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1.090.488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1.100.939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20327717"/>
                  </a:ext>
                </a:extLst>
              </a:tr>
              <a:tr h="286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935 - FACTA FINANCEIRA S 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406.288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418.080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435.807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449.171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457.423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467.137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478.234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490.851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505.157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516.231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530.052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544.069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557.919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574.087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35959665"/>
                  </a:ext>
                </a:extLst>
              </a:tr>
              <a:tr h="286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268.818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289.501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319.344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335.871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345.394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354.694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364.028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372.490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380.740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389.689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396.597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403.549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410.807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418.146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52802833"/>
                  </a:ext>
                </a:extLst>
              </a:tr>
              <a:tr h="286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707 - BANCO DAYCOVAL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187.072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195.436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201.507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208.170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213.982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219.874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226.025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230.402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234.729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236.855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241.358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245.555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244.740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246.880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70852194"/>
                  </a:ext>
                </a:extLst>
              </a:tr>
              <a:tr h="286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243 - BANCO MASTER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164.558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172.351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178.491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182.632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186.474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191.590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197.557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201.312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207.019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213.645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220.687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226.715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230.735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234.853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3681987"/>
                  </a:ext>
                </a:extLst>
              </a:tr>
              <a:tr h="286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389 - BANCO MERCANTIL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106.057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120.881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132.372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143.496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151.085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156.950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160.669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168.491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175.917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183.413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191.320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199.457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205.770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212.353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73280295"/>
                  </a:ext>
                </a:extLst>
              </a:tr>
              <a:tr h="286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033 - BANCO SANTANDER (BRASIL)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86.413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91.020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91.001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90.940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90.877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90.813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90.761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90.619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90.561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90.483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90.480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90.479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90.337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90.282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10558767"/>
                  </a:ext>
                </a:extLst>
              </a:tr>
              <a:tr h="286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465 - CAPITAL CONSIG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3.147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3.193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4.265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5.135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6.277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8.864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12.611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17.347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22.295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30.008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37.837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45.724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49.930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56.630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70476953"/>
                  </a:ext>
                </a:extLst>
              </a:tr>
              <a:tr h="286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254 - PARANA BANCO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28.478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28.871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29.562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30.424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31.253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32.014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32.807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33.398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33.981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34.619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35.174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35.883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36.487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36.988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10942079"/>
                  </a:ext>
                </a:extLst>
              </a:tr>
              <a:tr h="286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329 - QI SOCIEDADE DE CREDITO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4.350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4.315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4.302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37982271"/>
                  </a:ext>
                </a:extLst>
              </a:tr>
              <a:tr h="286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274 - BMP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655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315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02339386"/>
                  </a:ext>
                </a:extLst>
              </a:tr>
              <a:tr h="286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903 - BANCO INTER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184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184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54278288"/>
                  </a:ext>
                </a:extLst>
              </a:tr>
              <a:tr h="286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276 - SENFF S.A - CREDITO, FINANC.  INVEST.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88356811"/>
                  </a:ext>
                </a:extLst>
              </a:tr>
              <a:tr h="286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643 - BANCO PINE S.A.</a:t>
                      </a: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173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43854361"/>
                  </a:ext>
                </a:extLst>
              </a:tr>
              <a:tr h="286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3.168.819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3.284.200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3.430.403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3.544.753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3.626.495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3.708.440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3.799.458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3.877.766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3.963.323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4.046.184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4.132.491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4.218.596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80" marR="8580" marT="85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4.279.483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4.351.048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814603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7845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31AFC171-CDF6-DCD9-475A-80BDF67A477C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Consignado de Benefício- RCC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ED7171BC-C1EC-4CE9-9C97-0E639A7E19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8581005"/>
              </p:ext>
            </p:extLst>
          </p:nvPr>
        </p:nvGraphicFramePr>
        <p:xfrm>
          <a:off x="264160" y="1437923"/>
          <a:ext cx="11643360" cy="49730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642926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D990769-7E3D-624D-39E2-0D5F8338B8C9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Consignado de Benefício- RCC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D9F8A8B8-9EF5-47F3-BB46-953B0861E6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9262868"/>
              </p:ext>
            </p:extLst>
          </p:nvPr>
        </p:nvGraphicFramePr>
        <p:xfrm>
          <a:off x="339213" y="1531842"/>
          <a:ext cx="11518490" cy="4879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9820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 descr="Uma imagem contendo objeto, mesa, fio, luz&#10;&#10;Descrição gerada automaticamente">
            <a:extLst>
              <a:ext uri="{FF2B5EF4-FFF2-40B4-BE49-F238E27FC236}">
                <a16:creationId xmlns:a16="http://schemas.microsoft.com/office/drawing/2014/main" id="{DDC3F62A-65DC-4314-9C58-2FB9DCF164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10" r="8577"/>
          <a:stretch/>
        </p:blipFill>
        <p:spPr>
          <a:xfrm>
            <a:off x="6096000" y="0"/>
            <a:ext cx="6096000" cy="6858000"/>
          </a:xfr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394FEA0A-AAEB-457A-9E51-7C2409836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979" y="2994574"/>
            <a:ext cx="5451021" cy="1038059"/>
          </a:xfrm>
        </p:spPr>
        <p:txBody>
          <a:bodyPr>
            <a:normAutofit/>
          </a:bodyPr>
          <a:lstStyle/>
          <a:p>
            <a:r>
              <a:rPr lang="pt-BR" sz="4800" dirty="0"/>
              <a:t>Novas Operações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B7319CC4-4D6D-40C6-80FA-51366A29ABC0}"/>
              </a:ext>
            </a:extLst>
          </p:cNvPr>
          <p:cNvSpPr txBox="1">
            <a:spLocks/>
          </p:cNvSpPr>
          <p:nvPr/>
        </p:nvSpPr>
        <p:spPr>
          <a:xfrm>
            <a:off x="644978" y="4164980"/>
            <a:ext cx="4819119" cy="5996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sz="5000" dirty="0">
                <a:solidFill>
                  <a:srgbClr val="FFC000"/>
                </a:solidFill>
              </a:rPr>
              <a:t>2023 e 2024</a:t>
            </a:r>
          </a:p>
        </p:txBody>
      </p:sp>
    </p:spTree>
    <p:extLst>
      <p:ext uri="{BB962C8B-B14F-4D97-AF65-F5344CB8AC3E}">
        <p14:creationId xmlns:p14="http://schemas.microsoft.com/office/powerpoint/2010/main" val="2873978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8C7B434-53B5-481B-80DD-6F78E1847810}"/>
              </a:ext>
            </a:extLst>
          </p:cNvPr>
          <p:cNvSpPr txBox="1"/>
          <p:nvPr/>
        </p:nvSpPr>
        <p:spPr>
          <a:xfrm>
            <a:off x="649705" y="6564993"/>
            <a:ext cx="950747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/>
              <a:t>* Instituição Financeira que reportou problema operacional de </a:t>
            </a:r>
            <a:r>
              <a:rPr lang="pt-BR" sz="1300" dirty="0" err="1"/>
              <a:t>desaverbação</a:t>
            </a:r>
            <a:r>
              <a:rPr lang="pt-BR" sz="1300" dirty="0"/>
              <a:t> em massa e </a:t>
            </a:r>
            <a:r>
              <a:rPr lang="pt-BR" sz="1300" dirty="0" err="1"/>
              <a:t>reaverbações</a:t>
            </a:r>
            <a:r>
              <a:rPr lang="pt-BR" sz="1300" dirty="0"/>
              <a:t> de recuperação: 114mil contratos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A061D64A-D3FC-E719-EB48-AC6E9EF7C958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Margem Livre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99A11D3D-0A5F-4CDF-821F-565F2B7861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618476"/>
              </p:ext>
            </p:extLst>
          </p:nvPr>
        </p:nvGraphicFramePr>
        <p:xfrm>
          <a:off x="208517" y="1292996"/>
          <a:ext cx="11774966" cy="5059986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2203264">
                  <a:extLst>
                    <a:ext uri="{9D8B030D-6E8A-4147-A177-3AD203B41FA5}">
                      <a16:colId xmlns:a16="http://schemas.microsoft.com/office/drawing/2014/main" val="4241672021"/>
                    </a:ext>
                  </a:extLst>
                </a:gridCol>
                <a:gridCol w="541044">
                  <a:extLst>
                    <a:ext uri="{9D8B030D-6E8A-4147-A177-3AD203B41FA5}">
                      <a16:colId xmlns:a16="http://schemas.microsoft.com/office/drawing/2014/main" val="1385303790"/>
                    </a:ext>
                  </a:extLst>
                </a:gridCol>
                <a:gridCol w="571979">
                  <a:extLst>
                    <a:ext uri="{9D8B030D-6E8A-4147-A177-3AD203B41FA5}">
                      <a16:colId xmlns:a16="http://schemas.microsoft.com/office/drawing/2014/main" val="959511365"/>
                    </a:ext>
                  </a:extLst>
                </a:gridCol>
                <a:gridCol w="670975">
                  <a:extLst>
                    <a:ext uri="{9D8B030D-6E8A-4147-A177-3AD203B41FA5}">
                      <a16:colId xmlns:a16="http://schemas.microsoft.com/office/drawing/2014/main" val="1207956476"/>
                    </a:ext>
                  </a:extLst>
                </a:gridCol>
                <a:gridCol w="626977">
                  <a:extLst>
                    <a:ext uri="{9D8B030D-6E8A-4147-A177-3AD203B41FA5}">
                      <a16:colId xmlns:a16="http://schemas.microsoft.com/office/drawing/2014/main" val="3295886403"/>
                    </a:ext>
                  </a:extLst>
                </a:gridCol>
                <a:gridCol w="692975">
                  <a:extLst>
                    <a:ext uri="{9D8B030D-6E8A-4147-A177-3AD203B41FA5}">
                      <a16:colId xmlns:a16="http://schemas.microsoft.com/office/drawing/2014/main" val="2156975495"/>
                    </a:ext>
                  </a:extLst>
                </a:gridCol>
                <a:gridCol w="692975">
                  <a:extLst>
                    <a:ext uri="{9D8B030D-6E8A-4147-A177-3AD203B41FA5}">
                      <a16:colId xmlns:a16="http://schemas.microsoft.com/office/drawing/2014/main" val="1623110812"/>
                    </a:ext>
                  </a:extLst>
                </a:gridCol>
                <a:gridCol w="681974">
                  <a:extLst>
                    <a:ext uri="{9D8B030D-6E8A-4147-A177-3AD203B41FA5}">
                      <a16:colId xmlns:a16="http://schemas.microsoft.com/office/drawing/2014/main" val="3501858074"/>
                    </a:ext>
                  </a:extLst>
                </a:gridCol>
                <a:gridCol w="714974">
                  <a:extLst>
                    <a:ext uri="{9D8B030D-6E8A-4147-A177-3AD203B41FA5}">
                      <a16:colId xmlns:a16="http://schemas.microsoft.com/office/drawing/2014/main" val="2891374431"/>
                    </a:ext>
                  </a:extLst>
                </a:gridCol>
                <a:gridCol w="703973">
                  <a:extLst>
                    <a:ext uri="{9D8B030D-6E8A-4147-A177-3AD203B41FA5}">
                      <a16:colId xmlns:a16="http://schemas.microsoft.com/office/drawing/2014/main" val="1491716675"/>
                    </a:ext>
                  </a:extLst>
                </a:gridCol>
                <a:gridCol w="703973">
                  <a:extLst>
                    <a:ext uri="{9D8B030D-6E8A-4147-A177-3AD203B41FA5}">
                      <a16:colId xmlns:a16="http://schemas.microsoft.com/office/drawing/2014/main" val="4271142919"/>
                    </a:ext>
                  </a:extLst>
                </a:gridCol>
                <a:gridCol w="681974">
                  <a:extLst>
                    <a:ext uri="{9D8B030D-6E8A-4147-A177-3AD203B41FA5}">
                      <a16:colId xmlns:a16="http://schemas.microsoft.com/office/drawing/2014/main" val="1896086101"/>
                    </a:ext>
                  </a:extLst>
                </a:gridCol>
                <a:gridCol w="747973">
                  <a:extLst>
                    <a:ext uri="{9D8B030D-6E8A-4147-A177-3AD203B41FA5}">
                      <a16:colId xmlns:a16="http://schemas.microsoft.com/office/drawing/2014/main" val="3527549547"/>
                    </a:ext>
                  </a:extLst>
                </a:gridCol>
                <a:gridCol w="769968">
                  <a:extLst>
                    <a:ext uri="{9D8B030D-6E8A-4147-A177-3AD203B41FA5}">
                      <a16:colId xmlns:a16="http://schemas.microsoft.com/office/drawing/2014/main" val="2620313438"/>
                    </a:ext>
                  </a:extLst>
                </a:gridCol>
                <a:gridCol w="769968">
                  <a:extLst>
                    <a:ext uri="{9D8B030D-6E8A-4147-A177-3AD203B41FA5}">
                      <a16:colId xmlns:a16="http://schemas.microsoft.com/office/drawing/2014/main" val="2522093570"/>
                    </a:ext>
                  </a:extLst>
                </a:gridCol>
              </a:tblGrid>
              <a:tr h="14700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Banco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fev/23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mar/23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abr/23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mai/23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jun/23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jul/23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ago/23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set/23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out/23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nov/23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>
                          <a:effectLst/>
                        </a:rPr>
                        <a:t>dez/23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jan</a:t>
                      </a:r>
                      <a:r>
                        <a:rPr lang="pt-BR" sz="1000" u="none" strike="noStrike" dirty="0">
                          <a:effectLst/>
                        </a:rPr>
                        <a:t>/24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  <a:r>
                        <a:rPr lang="pt-B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/2024</a:t>
                      </a: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mar/2024</a:t>
                      </a:r>
                    </a:p>
                  </a:txBody>
                  <a:tcPr marL="3501" marR="3501" marT="3501" marB="0" anchor="b"/>
                </a:tc>
                <a:extLst>
                  <a:ext uri="{0D108BD9-81ED-4DB2-BD59-A6C34878D82A}">
                    <a16:rowId xmlns:a16="http://schemas.microsoft.com/office/drawing/2014/main" val="4124141106"/>
                  </a:ext>
                </a:extLst>
              </a:tr>
              <a:tr h="17350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626 - BANCO C6 CONSIGNADO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158.783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66.701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71.111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64.902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38.910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41.564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45.872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85.245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69.340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54.739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43.420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362.172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137.159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90.665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65081977"/>
                  </a:ext>
                </a:extLst>
              </a:tr>
              <a:tr h="1591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623 - BANCO PAN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143.866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46.199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35.169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60.089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34.558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32.305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39.931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86.478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64.489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44.700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41.033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311.121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117.962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69.296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3489525"/>
                  </a:ext>
                </a:extLst>
              </a:tr>
              <a:tr h="1591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121 - BANCO AGIBANK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79.858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32.698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38.928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48.800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27.136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24.908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29.246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28.093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28.765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25.860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22.547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223.312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82.628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49.916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9662088"/>
                  </a:ext>
                </a:extLst>
              </a:tr>
              <a:tr h="1591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935 - FACTA FINANCEIRA S 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26.555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15.232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21.339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27.093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18.553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16.199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22.201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23.035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20.136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16.138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194.514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71.032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47.063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11006824"/>
                  </a:ext>
                </a:extLst>
              </a:tr>
              <a:tr h="1591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*033 - BANCO SANTANDER (BRASIL)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129.930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55.107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44.440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64.521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44.555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40.604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47.365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61.754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174.547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48.051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46.320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193.593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87.487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55.316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84329750"/>
                  </a:ext>
                </a:extLst>
              </a:tr>
              <a:tr h="1591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237 - BANCO BRADESCO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179.898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79.241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112.962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94.096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77.269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79.018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99.944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99.959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117.273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112.089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90.294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185.840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205.481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132.214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23537467"/>
                  </a:ext>
                </a:extLst>
              </a:tr>
              <a:tr h="1591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341 - BANCO ITAU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110.649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51.429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80.082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74.074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44.333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38.992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49.153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50.958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55.501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58.657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53.648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145.109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100.597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68.150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95011178"/>
                  </a:ext>
                </a:extLst>
              </a:tr>
              <a:tr h="1591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029 BANCO ITAU CONSIGNADO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126.536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57.655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62.359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44.001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23.913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23.851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27.436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34.877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33.301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40.432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30.883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122.590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65.112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43.234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887143"/>
                  </a:ext>
                </a:extLst>
              </a:tr>
              <a:tr h="1591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318 - BANCO BMG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12.431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4.851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4.552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2.313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4.588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9.029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12.353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24.091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22.823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101.527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56.842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34.115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54207451"/>
                  </a:ext>
                </a:extLst>
              </a:tr>
              <a:tr h="1591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254 - PARANA BANCO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18.853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9.194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11.309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15.081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5.420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4.132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4.402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3.641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3.599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3.308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92.934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12.971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7.470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1037315"/>
                  </a:ext>
                </a:extLst>
              </a:tr>
              <a:tr h="1591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001 - BANCO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65.348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37.267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47.941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45.157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36.438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35.266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43.239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42.827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45.905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47.723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42.578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89.236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77.180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53.462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6676848"/>
                  </a:ext>
                </a:extLst>
              </a:tr>
              <a:tr h="17522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389 - BANCO MERCANTIL DO BRASIL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50.559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23.678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26.721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36.588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20.952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17.191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24.112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31.091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24.865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22.491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20.025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88.601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46.636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31.402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4346972"/>
                  </a:ext>
                </a:extLst>
              </a:tr>
              <a:tr h="1591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104 - CAIXA ECONOMICA FEDERAL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86.973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36.858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69.565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45.380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28.792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30.001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41.481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42.040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46.376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42.870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42.025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81.234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68.322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51.069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17708834"/>
                  </a:ext>
                </a:extLst>
              </a:tr>
              <a:tr h="1591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707 - BANCO DAYCOVAL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24.603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7.296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13.755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6.789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5.638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6.439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5.805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5.638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4.683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4.167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60.057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8.632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5.242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012836"/>
                  </a:ext>
                </a:extLst>
              </a:tr>
              <a:tr h="1591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041 - BANCO  ESTADO RIO GRANDE SUL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24.141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14.519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14.119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21.701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12.801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9.477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18.611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21.282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16.222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10.596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9.521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49.066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22.189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13.404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20032281"/>
                  </a:ext>
                </a:extLst>
              </a:tr>
              <a:tr h="1591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422 - BANCO SAFRA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21.967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8.212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11.705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21.707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7.950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6.736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10.004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8.726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8.731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6.329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4.607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49.056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13.193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7.379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23528863"/>
                  </a:ext>
                </a:extLst>
              </a:tr>
              <a:tr h="1591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386 - NU FINANCEIRA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11.962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16.443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16.473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34.357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29.529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20.878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72303337"/>
                  </a:ext>
                </a:extLst>
              </a:tr>
              <a:tr h="17958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908 - PARATI – CRED  FINANC E INVEST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6.787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1.151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2.606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925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27.628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1.455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44687935"/>
                  </a:ext>
                </a:extLst>
              </a:tr>
              <a:tr h="1591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329 - QI SOCIEDADE DE CREDITO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1.033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1.558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1.738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1.970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1.977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22.154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3.019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59137566"/>
                  </a:ext>
                </a:extLst>
              </a:tr>
              <a:tr h="1591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069 - BANCO CREFISA S.A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11.747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12.969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8.462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10.012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6.804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6.413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6.901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4.767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5.675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5.641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6.955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17.849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19.677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11.125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31875438"/>
                  </a:ext>
                </a:extLst>
              </a:tr>
              <a:tr h="15914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748 - BANCO COOPERATIVO SICREDI S A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5.812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4.861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3.567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2.744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2.871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3.584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3.541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4.184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3.790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6.093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4.399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3652170"/>
                  </a:ext>
                </a:extLst>
              </a:tr>
              <a:tr h="15002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756 - BANCO COOPERATIVO SICOOB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9.678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7.987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5.787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5.969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4.642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7.035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5.609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8.367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5.419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11.175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10.906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7.524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67650731"/>
                  </a:ext>
                </a:extLst>
              </a:tr>
              <a:tr h="17958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902 - CREFISA S.A. – CRED  FIN.  INVEST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5.974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17141449"/>
                  </a:ext>
                </a:extLst>
              </a:tr>
              <a:tr h="17942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359 - ZEMA CREDITO, FINANC. E INVEST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4.698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4.371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15.615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9.729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7.074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2.158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1.776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868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4.411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17480898"/>
                  </a:ext>
                </a:extLst>
              </a:tr>
              <a:tr h="15959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079 - </a:t>
                      </a:r>
                      <a:r>
                        <a:rPr lang="pt-BR" sz="10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PICPAY</a:t>
                      </a:r>
                      <a:r>
                        <a:rPr lang="pt-B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BANK</a:t>
                      </a: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3.059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230062"/>
                  </a:ext>
                </a:extLst>
              </a:tr>
              <a:tr h="15959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000 - Outras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11.577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8.901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5.313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6.660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3.163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2.679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21.156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2.853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2.973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2.846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3.073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12.192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3.477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24362691"/>
                  </a:ext>
                </a:extLst>
              </a:tr>
              <a:tr h="2907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Total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1.314.345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588.316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688.226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727.525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460.512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437.241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534.758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656.434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768.315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606.909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531.899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2.491.795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01" marR="3501" marT="350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1.260.079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815.338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92105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18735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6F7C6DED-A545-A1A3-2C61-0738A7C718B3}"/>
              </a:ext>
            </a:extLst>
          </p:cNvPr>
          <p:cNvSpPr txBox="1"/>
          <p:nvPr/>
        </p:nvSpPr>
        <p:spPr>
          <a:xfrm>
            <a:off x="879744" y="6509377"/>
            <a:ext cx="950747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/>
              <a:t>* Instituição Financeira que reportou problema operacional de </a:t>
            </a:r>
            <a:r>
              <a:rPr lang="pt-BR" sz="1300" dirty="0" err="1"/>
              <a:t>desaverbação</a:t>
            </a:r>
            <a:r>
              <a:rPr lang="pt-BR" sz="1300" dirty="0"/>
              <a:t> em massa e </a:t>
            </a:r>
            <a:r>
              <a:rPr lang="pt-BR" sz="1300" dirty="0" err="1"/>
              <a:t>reaverbações</a:t>
            </a:r>
            <a:r>
              <a:rPr lang="pt-BR" sz="1300" dirty="0"/>
              <a:t> de recuperação: 114mil contratos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4C2CE6C0-2024-2850-A9B2-9C152FA5D189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Margem Livre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97C0C93E-4A31-4185-8091-4B27727249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5460674"/>
              </p:ext>
            </p:extLst>
          </p:nvPr>
        </p:nvGraphicFramePr>
        <p:xfrm>
          <a:off x="383458" y="1009650"/>
          <a:ext cx="11459496" cy="5387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4220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70D137-3084-4A3D-9F02-7FFE2A041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229" y="2467340"/>
            <a:ext cx="4754880" cy="2115047"/>
          </a:xfrm>
        </p:spPr>
        <p:txBody>
          <a:bodyPr/>
          <a:lstStyle/>
          <a:p>
            <a:r>
              <a:rPr lang="pt-BR" dirty="0"/>
              <a:t>Principais Conceitos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A1AF5282-AEAC-48AF-9A61-22C7019FFEBA}"/>
              </a:ext>
            </a:extLst>
          </p:cNvPr>
          <p:cNvSpPr/>
          <p:nvPr/>
        </p:nvSpPr>
        <p:spPr>
          <a:xfrm>
            <a:off x="5079109" y="640457"/>
            <a:ext cx="684877" cy="645532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719EAA4-D2B6-4C3B-84C9-FD82FB811F10}"/>
              </a:ext>
            </a:extLst>
          </p:cNvPr>
          <p:cNvSpPr/>
          <p:nvPr/>
        </p:nvSpPr>
        <p:spPr>
          <a:xfrm>
            <a:off x="5111789" y="1993650"/>
            <a:ext cx="717066" cy="717066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D5F61718-2E8C-4FAD-8528-E68EC0A51CFC}"/>
              </a:ext>
            </a:extLst>
          </p:cNvPr>
          <p:cNvSpPr/>
          <p:nvPr/>
        </p:nvSpPr>
        <p:spPr>
          <a:xfrm>
            <a:off x="5111790" y="3204104"/>
            <a:ext cx="717066" cy="690503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FF468313-0C82-4516-803B-FC8728B4E31F}"/>
              </a:ext>
            </a:extLst>
          </p:cNvPr>
          <p:cNvSpPr txBox="1"/>
          <p:nvPr/>
        </p:nvSpPr>
        <p:spPr>
          <a:xfrm>
            <a:off x="5828853" y="1813574"/>
            <a:ext cx="54700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Reserva de Margem Consignável – RMC: </a:t>
            </a:r>
            <a:r>
              <a:rPr lang="pt-BR" sz="1600" dirty="0"/>
              <a:t>limite reservado na renda mensal do benefício para uso exclusivo do cartão de crédito, indicando a contratação de um cartão de crédito consignado; 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7AC4A44A-46CC-4926-A0EB-9A3A051CFCC7}"/>
              </a:ext>
            </a:extLst>
          </p:cNvPr>
          <p:cNvSpPr txBox="1"/>
          <p:nvPr/>
        </p:nvSpPr>
        <p:spPr>
          <a:xfrm>
            <a:off x="5910497" y="4088436"/>
            <a:ext cx="54455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Reserva de Cartão Consignado – RCC: </a:t>
            </a:r>
            <a:r>
              <a:rPr lang="pt-BR" sz="1600" dirty="0"/>
              <a:t>limite reservado na renda mensal do benefício para uso exclusivo do cartão de benefícios, indicando a contratação de cartão consignado de benefício;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CEFF9918-48B4-49F0-872B-99E6A35E1E0A}"/>
              </a:ext>
            </a:extLst>
          </p:cNvPr>
          <p:cNvSpPr txBox="1"/>
          <p:nvPr/>
        </p:nvSpPr>
        <p:spPr>
          <a:xfrm>
            <a:off x="5828854" y="562714"/>
            <a:ext cx="56991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Empréstimo pessoal consignado:</a:t>
            </a:r>
            <a:r>
              <a:rPr lang="pt-BR" sz="1600" dirty="0"/>
              <a:t> a modalidade de crédito concedida exclusivamente por instituição financeira para empréstimo de dinheiro, cujo pagamento é realizado por desconto de parcelas mensais fixas no benefício do contratante;</a:t>
            </a:r>
          </a:p>
          <a:p>
            <a:pPr>
              <a:lnSpc>
                <a:spcPct val="150000"/>
              </a:lnSpc>
            </a:pPr>
            <a:endParaRPr lang="pt-BR" sz="1600" dirty="0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D5F61718-2E8C-4FAD-8528-E68EC0A51CFC}"/>
              </a:ext>
            </a:extLst>
          </p:cNvPr>
          <p:cNvSpPr/>
          <p:nvPr/>
        </p:nvSpPr>
        <p:spPr>
          <a:xfrm>
            <a:off x="5127670" y="4262738"/>
            <a:ext cx="717066" cy="690503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7AC4A44A-46CC-4926-A0EB-9A3A051CFCC7}"/>
              </a:ext>
            </a:extLst>
          </p:cNvPr>
          <p:cNvSpPr txBox="1"/>
          <p:nvPr/>
        </p:nvSpPr>
        <p:spPr>
          <a:xfrm>
            <a:off x="5881007" y="2920153"/>
            <a:ext cx="550772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Cartão de crédito consignado</a:t>
            </a:r>
            <a:r>
              <a:rPr lang="pt-BR" sz="1600" dirty="0"/>
              <a:t>: a modalidade de crédito concedida por instituição consignatária acordante ao titular do benefício, para ser movimentado até o limite previamente estabelecido, por meio do respectivo cartão;</a:t>
            </a:r>
          </a:p>
          <a:p>
            <a:r>
              <a:rPr lang="pt-BR" sz="1600" dirty="0"/>
              <a:t> </a:t>
            </a: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D5F61718-2E8C-4FAD-8528-E68EC0A51CFC}"/>
              </a:ext>
            </a:extLst>
          </p:cNvPr>
          <p:cNvSpPr/>
          <p:nvPr/>
        </p:nvSpPr>
        <p:spPr>
          <a:xfrm>
            <a:off x="5177550" y="5581556"/>
            <a:ext cx="717066" cy="690503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7AC4A44A-46CC-4926-A0EB-9A3A051CFCC7}"/>
              </a:ext>
            </a:extLst>
          </p:cNvPr>
          <p:cNvSpPr txBox="1"/>
          <p:nvPr/>
        </p:nvSpPr>
        <p:spPr>
          <a:xfrm>
            <a:off x="5881007" y="5307532"/>
            <a:ext cx="55948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Cartão consignado de benefício: </a:t>
            </a:r>
            <a:r>
              <a:rPr lang="pt-BR" sz="1600" dirty="0"/>
              <a:t>a forma de operação concedida por instituição consignatária acordante para contratação e financiamento de bens, de despesas decorrentes de serviços e saques, e concessão de outros benefícios vinculados ao respectivo cartão; </a:t>
            </a:r>
          </a:p>
        </p:txBody>
      </p:sp>
    </p:spTree>
    <p:extLst>
      <p:ext uri="{BB962C8B-B14F-4D97-AF65-F5344CB8AC3E}">
        <p14:creationId xmlns:p14="http://schemas.microsoft.com/office/powerpoint/2010/main" val="28442767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4AB7433D-3090-8018-DB48-A094B2959897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Margem Livre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FE0B6F0-6D85-B6E6-BC0A-BE74E7F656A0}"/>
              </a:ext>
            </a:extLst>
          </p:cNvPr>
          <p:cNvSpPr txBox="1"/>
          <p:nvPr/>
        </p:nvSpPr>
        <p:spPr>
          <a:xfrm>
            <a:off x="376955" y="6115501"/>
            <a:ext cx="5719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*Considerando, em out/2023, o montante declarado pela IF de </a:t>
            </a:r>
            <a:r>
              <a:rPr lang="pt-BR" sz="1400" dirty="0" err="1"/>
              <a:t>desaverbação</a:t>
            </a:r>
            <a:r>
              <a:rPr lang="pt-BR" sz="1400" dirty="0"/>
              <a:t> em massa e </a:t>
            </a:r>
            <a:r>
              <a:rPr lang="pt-BR" sz="1400" dirty="0" err="1"/>
              <a:t>reaverbações</a:t>
            </a:r>
            <a:r>
              <a:rPr lang="pt-BR" sz="1400" dirty="0"/>
              <a:t> de recuperação: 114mil contratos</a:t>
            </a:r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4E74C2C6-BA73-445E-914D-31161443923D}"/>
              </a:ext>
            </a:extLst>
          </p:cNvPr>
          <p:cNvCxnSpPr>
            <a:endCxn id="8" idx="3"/>
          </p:cNvCxnSpPr>
          <p:nvPr/>
        </p:nvCxnSpPr>
        <p:spPr>
          <a:xfrm>
            <a:off x="6096000" y="1480837"/>
            <a:ext cx="0" cy="48962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44B125E-F91A-4F18-878E-1263041D6E36}"/>
              </a:ext>
            </a:extLst>
          </p:cNvPr>
          <p:cNvSpPr txBox="1"/>
          <p:nvPr/>
        </p:nvSpPr>
        <p:spPr>
          <a:xfrm>
            <a:off x="6198662" y="6124383"/>
            <a:ext cx="5719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*Descontando, em out/2023, o montante declarado pela IF de </a:t>
            </a:r>
            <a:r>
              <a:rPr lang="pt-BR" sz="1400" dirty="0" err="1"/>
              <a:t>desaverbação</a:t>
            </a:r>
            <a:r>
              <a:rPr lang="pt-BR" sz="1400" dirty="0"/>
              <a:t> em massa e </a:t>
            </a:r>
            <a:r>
              <a:rPr lang="pt-BR" sz="1400" dirty="0" err="1"/>
              <a:t>reaverbações</a:t>
            </a:r>
            <a:r>
              <a:rPr lang="pt-BR" sz="1400" dirty="0"/>
              <a:t> de recuperação: 114mil contratos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1AFE501D-1B32-4125-90AD-ADC16F4614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6165626"/>
              </p:ext>
            </p:extLst>
          </p:nvPr>
        </p:nvGraphicFramePr>
        <p:xfrm>
          <a:off x="133334" y="1661750"/>
          <a:ext cx="5719042" cy="4234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EFDC3D48-59C3-416C-A6D0-7E1D89A05A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6711958"/>
              </p:ext>
            </p:extLst>
          </p:nvPr>
        </p:nvGraphicFramePr>
        <p:xfrm>
          <a:off x="6513982" y="1661134"/>
          <a:ext cx="5434393" cy="42528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334624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EB4544D-D042-C41E-4E62-00EA706505B8}"/>
              </a:ext>
            </a:extLst>
          </p:cNvPr>
          <p:cNvSpPr txBox="1"/>
          <p:nvPr/>
        </p:nvSpPr>
        <p:spPr>
          <a:xfrm>
            <a:off x="757980" y="6115501"/>
            <a:ext cx="7033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*Instituições que não tiveram novas operações de RMC em algumas competências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37ABF86E-814B-01D5-0413-AF218B043D30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de Crédito Consignado - RMC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D962F1CA-759D-4BD1-ADC8-8D4A2884CE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928970"/>
              </p:ext>
            </p:extLst>
          </p:nvPr>
        </p:nvGraphicFramePr>
        <p:xfrm>
          <a:off x="246940" y="1403766"/>
          <a:ext cx="11288569" cy="4401728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2199227">
                  <a:extLst>
                    <a:ext uri="{9D8B030D-6E8A-4147-A177-3AD203B41FA5}">
                      <a16:colId xmlns:a16="http://schemas.microsoft.com/office/drawing/2014/main" val="516086807"/>
                    </a:ext>
                  </a:extLst>
                </a:gridCol>
                <a:gridCol w="628428">
                  <a:extLst>
                    <a:ext uri="{9D8B030D-6E8A-4147-A177-3AD203B41FA5}">
                      <a16:colId xmlns:a16="http://schemas.microsoft.com/office/drawing/2014/main" val="676036810"/>
                    </a:ext>
                  </a:extLst>
                </a:gridCol>
                <a:gridCol w="617403">
                  <a:extLst>
                    <a:ext uri="{9D8B030D-6E8A-4147-A177-3AD203B41FA5}">
                      <a16:colId xmlns:a16="http://schemas.microsoft.com/office/drawing/2014/main" val="523518157"/>
                    </a:ext>
                  </a:extLst>
                </a:gridCol>
                <a:gridCol w="650477">
                  <a:extLst>
                    <a:ext uri="{9D8B030D-6E8A-4147-A177-3AD203B41FA5}">
                      <a16:colId xmlns:a16="http://schemas.microsoft.com/office/drawing/2014/main" val="1906912531"/>
                    </a:ext>
                  </a:extLst>
                </a:gridCol>
                <a:gridCol w="661502">
                  <a:extLst>
                    <a:ext uri="{9D8B030D-6E8A-4147-A177-3AD203B41FA5}">
                      <a16:colId xmlns:a16="http://schemas.microsoft.com/office/drawing/2014/main" val="2842272253"/>
                    </a:ext>
                  </a:extLst>
                </a:gridCol>
                <a:gridCol w="661503">
                  <a:extLst>
                    <a:ext uri="{9D8B030D-6E8A-4147-A177-3AD203B41FA5}">
                      <a16:colId xmlns:a16="http://schemas.microsoft.com/office/drawing/2014/main" val="2851140815"/>
                    </a:ext>
                  </a:extLst>
                </a:gridCol>
                <a:gridCol w="672528">
                  <a:extLst>
                    <a:ext uri="{9D8B030D-6E8A-4147-A177-3AD203B41FA5}">
                      <a16:colId xmlns:a16="http://schemas.microsoft.com/office/drawing/2014/main" val="2198451014"/>
                    </a:ext>
                  </a:extLst>
                </a:gridCol>
                <a:gridCol w="716628">
                  <a:extLst>
                    <a:ext uri="{9D8B030D-6E8A-4147-A177-3AD203B41FA5}">
                      <a16:colId xmlns:a16="http://schemas.microsoft.com/office/drawing/2014/main" val="483998121"/>
                    </a:ext>
                  </a:extLst>
                </a:gridCol>
                <a:gridCol w="694578">
                  <a:extLst>
                    <a:ext uri="{9D8B030D-6E8A-4147-A177-3AD203B41FA5}">
                      <a16:colId xmlns:a16="http://schemas.microsoft.com/office/drawing/2014/main" val="4240053151"/>
                    </a:ext>
                  </a:extLst>
                </a:gridCol>
                <a:gridCol w="661502">
                  <a:extLst>
                    <a:ext uri="{9D8B030D-6E8A-4147-A177-3AD203B41FA5}">
                      <a16:colId xmlns:a16="http://schemas.microsoft.com/office/drawing/2014/main" val="2889399872"/>
                    </a:ext>
                  </a:extLst>
                </a:gridCol>
                <a:gridCol w="661503">
                  <a:extLst>
                    <a:ext uri="{9D8B030D-6E8A-4147-A177-3AD203B41FA5}">
                      <a16:colId xmlns:a16="http://schemas.microsoft.com/office/drawing/2014/main" val="238035275"/>
                    </a:ext>
                  </a:extLst>
                </a:gridCol>
                <a:gridCol w="617402">
                  <a:extLst>
                    <a:ext uri="{9D8B030D-6E8A-4147-A177-3AD203B41FA5}">
                      <a16:colId xmlns:a16="http://schemas.microsoft.com/office/drawing/2014/main" val="1633673023"/>
                    </a:ext>
                  </a:extLst>
                </a:gridCol>
                <a:gridCol w="615296">
                  <a:extLst>
                    <a:ext uri="{9D8B030D-6E8A-4147-A177-3AD203B41FA5}">
                      <a16:colId xmlns:a16="http://schemas.microsoft.com/office/drawing/2014/main" val="2117111229"/>
                    </a:ext>
                  </a:extLst>
                </a:gridCol>
                <a:gridCol w="615296">
                  <a:extLst>
                    <a:ext uri="{9D8B030D-6E8A-4147-A177-3AD203B41FA5}">
                      <a16:colId xmlns:a16="http://schemas.microsoft.com/office/drawing/2014/main" val="982198540"/>
                    </a:ext>
                  </a:extLst>
                </a:gridCol>
                <a:gridCol w="615296">
                  <a:extLst>
                    <a:ext uri="{9D8B030D-6E8A-4147-A177-3AD203B41FA5}">
                      <a16:colId xmlns:a16="http://schemas.microsoft.com/office/drawing/2014/main" val="2957172323"/>
                    </a:ext>
                  </a:extLst>
                </a:gridCol>
              </a:tblGrid>
              <a:tr h="27510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Banco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fev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mar/2023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abr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mai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jun/2023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jul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ago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set/2023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out/2023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nov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dez/2023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jan</a:t>
                      </a:r>
                      <a:r>
                        <a:rPr lang="pt-BR" sz="1100" u="none" strike="noStrike" dirty="0">
                          <a:effectLst/>
                        </a:rPr>
                        <a:t>/2024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/2024</a:t>
                      </a: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mar/2024</a:t>
                      </a:r>
                    </a:p>
                  </a:txBody>
                  <a:tcPr marL="6797" marR="6797" marT="6797" marB="0" anchor="b"/>
                </a:tc>
                <a:extLst>
                  <a:ext uri="{0D108BD9-81ED-4DB2-BD59-A6C34878D82A}">
                    <a16:rowId xmlns:a16="http://schemas.microsoft.com/office/drawing/2014/main" val="598360076"/>
                  </a:ext>
                </a:extLst>
              </a:tr>
              <a:tr h="2751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623 - BANCO PAN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46.706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16.352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15.525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15.993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12.816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12.669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15.677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40.806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31.245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30.416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26660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30.333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28.273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24.161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86907243"/>
                  </a:ext>
                </a:extLst>
              </a:tr>
              <a:tr h="2751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318 - BANCO BMG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19.132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9.723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12.914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10.263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7.300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5.853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7.043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9.842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10.959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9.975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8513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9.562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7.722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92942011"/>
                  </a:ext>
                </a:extLst>
              </a:tr>
              <a:tr h="2751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237 - BANCO BRADESCO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21.804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11.854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15.589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15.213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12.117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13.892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13.805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11.958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11.631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9.625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6772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8.021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4.091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95544254"/>
                  </a:ext>
                </a:extLst>
              </a:tr>
              <a:tr h="2751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935 - FACTA FINANCEIRA S 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11.330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5.536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4.907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2.987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4.201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3.954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7.222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5.861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75349548"/>
                  </a:ext>
                </a:extLst>
              </a:tr>
              <a:tr h="2751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033 - BANCO SANTANDER 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7.539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3.222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5.227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6.099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5.346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5.785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6.681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8.336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14.671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11946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5.883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8.044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025844"/>
                  </a:ext>
                </a:extLst>
              </a:tr>
              <a:tr h="2751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121 - BANCO AGIBANK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4.531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4.199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5.332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7.702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7.512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5843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5.830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6.108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5.991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03906856"/>
                  </a:ext>
                </a:extLst>
              </a:tr>
              <a:tr h="2751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389 - BANCO MERCANTIL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5.071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7.134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5.916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3.718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4.095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3.309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3.349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4.059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4.527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3.551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9179624"/>
                  </a:ext>
                </a:extLst>
              </a:tr>
              <a:tr h="2751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465 - CAPITAL CONSIG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1.839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2.991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2463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3.358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3.919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1333265"/>
                  </a:ext>
                </a:extLst>
              </a:tr>
              <a:tr h="2751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243 - BANCO MASTER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1.929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2.347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3.379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3.102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2782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3.338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2.246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82851988"/>
                  </a:ext>
                </a:extLst>
              </a:tr>
              <a:tr h="2751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707 - BANCO DAYCOVAL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16.641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10.598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4.034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3.764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3.035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3.150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3.031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2.932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2.825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2.369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1.806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8653836"/>
                  </a:ext>
                </a:extLst>
              </a:tr>
              <a:tr h="2751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934 - AGIBANK FINANCEIRA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6.306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4.811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4.917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3.198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4.616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373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443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2720359"/>
                  </a:ext>
                </a:extLst>
              </a:tr>
              <a:tr h="2751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041 - BANCO  EST.  RIO GRANDE SUL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11927202"/>
                  </a:ext>
                </a:extLst>
              </a:tr>
              <a:tr h="2751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104 - CAIXA ECONOMICA FEDERAL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63053899"/>
                  </a:ext>
                </a:extLst>
              </a:tr>
              <a:tr h="2751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932 - GAZINCRED S..A.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97859086"/>
                  </a:ext>
                </a:extLst>
              </a:tr>
              <a:tr h="2751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Total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135.827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69.412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70.906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71.194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53.885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55.752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64.291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91.839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91.289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89.879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75.955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80.889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71.197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67.767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39711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11944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B3ADABA-BECB-668A-99A2-EF84FC25B33B}"/>
              </a:ext>
            </a:extLst>
          </p:cNvPr>
          <p:cNvSpPr txBox="1"/>
          <p:nvPr/>
        </p:nvSpPr>
        <p:spPr>
          <a:xfrm>
            <a:off x="757980" y="6537530"/>
            <a:ext cx="7033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*Instituições que não tiveram novas operações de RMC em algumas competências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BBB7731-E54E-A765-8D31-4C1EB3BB2820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de Crédito Consignado - RMC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737F4946-80E7-4B41-A510-E15D5A792AE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165703"/>
              </p:ext>
            </p:extLst>
          </p:nvPr>
        </p:nvGraphicFramePr>
        <p:xfrm>
          <a:off x="250723" y="1437923"/>
          <a:ext cx="11665974" cy="5015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25104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8C7F7957-B4AB-A7D4-D207-75170CB67822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de Crédito Consignado - RMC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D8BF840D-4DF4-46AF-A68B-978DA0113F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8836810"/>
              </p:ext>
            </p:extLst>
          </p:nvPr>
        </p:nvGraphicFramePr>
        <p:xfrm>
          <a:off x="412955" y="1480837"/>
          <a:ext cx="11577484" cy="4972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621219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EBCA002F-055B-FAEB-A6C4-D01B0556D08F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Consignado de Benefício - RCC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CEE8C98C-FA64-22B8-6371-96C357BED375}"/>
              </a:ext>
            </a:extLst>
          </p:cNvPr>
          <p:cNvSpPr txBox="1"/>
          <p:nvPr/>
        </p:nvSpPr>
        <p:spPr>
          <a:xfrm>
            <a:off x="757980" y="6115501"/>
            <a:ext cx="7033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*Instituições que não tiveram novas operações de RCC em algumas competências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30BB3B59-0BB3-4AF7-A955-E9DB94F165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994531"/>
              </p:ext>
            </p:extLst>
          </p:nvPr>
        </p:nvGraphicFramePr>
        <p:xfrm>
          <a:off x="557562" y="1567832"/>
          <a:ext cx="10977949" cy="4534767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2517875">
                  <a:extLst>
                    <a:ext uri="{9D8B030D-6E8A-4147-A177-3AD203B41FA5}">
                      <a16:colId xmlns:a16="http://schemas.microsoft.com/office/drawing/2014/main" val="2864637327"/>
                    </a:ext>
                  </a:extLst>
                </a:gridCol>
                <a:gridCol w="604291">
                  <a:extLst>
                    <a:ext uri="{9D8B030D-6E8A-4147-A177-3AD203B41FA5}">
                      <a16:colId xmlns:a16="http://schemas.microsoft.com/office/drawing/2014/main" val="1207970455"/>
                    </a:ext>
                  </a:extLst>
                </a:gridCol>
                <a:gridCol w="604291">
                  <a:extLst>
                    <a:ext uri="{9D8B030D-6E8A-4147-A177-3AD203B41FA5}">
                      <a16:colId xmlns:a16="http://schemas.microsoft.com/office/drawing/2014/main" val="3573471934"/>
                    </a:ext>
                  </a:extLst>
                </a:gridCol>
                <a:gridCol w="604291">
                  <a:extLst>
                    <a:ext uri="{9D8B030D-6E8A-4147-A177-3AD203B41FA5}">
                      <a16:colId xmlns:a16="http://schemas.microsoft.com/office/drawing/2014/main" val="1326202964"/>
                    </a:ext>
                  </a:extLst>
                </a:gridCol>
                <a:gridCol w="604291">
                  <a:extLst>
                    <a:ext uri="{9D8B030D-6E8A-4147-A177-3AD203B41FA5}">
                      <a16:colId xmlns:a16="http://schemas.microsoft.com/office/drawing/2014/main" val="598852426"/>
                    </a:ext>
                  </a:extLst>
                </a:gridCol>
                <a:gridCol w="604291">
                  <a:extLst>
                    <a:ext uri="{9D8B030D-6E8A-4147-A177-3AD203B41FA5}">
                      <a16:colId xmlns:a16="http://schemas.microsoft.com/office/drawing/2014/main" val="821325260"/>
                    </a:ext>
                  </a:extLst>
                </a:gridCol>
                <a:gridCol w="604291">
                  <a:extLst>
                    <a:ext uri="{9D8B030D-6E8A-4147-A177-3AD203B41FA5}">
                      <a16:colId xmlns:a16="http://schemas.microsoft.com/office/drawing/2014/main" val="3505927092"/>
                    </a:ext>
                  </a:extLst>
                </a:gridCol>
                <a:gridCol w="604291">
                  <a:extLst>
                    <a:ext uri="{9D8B030D-6E8A-4147-A177-3AD203B41FA5}">
                      <a16:colId xmlns:a16="http://schemas.microsoft.com/office/drawing/2014/main" val="1757520704"/>
                    </a:ext>
                  </a:extLst>
                </a:gridCol>
                <a:gridCol w="604291">
                  <a:extLst>
                    <a:ext uri="{9D8B030D-6E8A-4147-A177-3AD203B41FA5}">
                      <a16:colId xmlns:a16="http://schemas.microsoft.com/office/drawing/2014/main" val="3698524930"/>
                    </a:ext>
                  </a:extLst>
                </a:gridCol>
                <a:gridCol w="604291">
                  <a:extLst>
                    <a:ext uri="{9D8B030D-6E8A-4147-A177-3AD203B41FA5}">
                      <a16:colId xmlns:a16="http://schemas.microsoft.com/office/drawing/2014/main" val="1768842557"/>
                    </a:ext>
                  </a:extLst>
                </a:gridCol>
                <a:gridCol w="604291">
                  <a:extLst>
                    <a:ext uri="{9D8B030D-6E8A-4147-A177-3AD203B41FA5}">
                      <a16:colId xmlns:a16="http://schemas.microsoft.com/office/drawing/2014/main" val="54456367"/>
                    </a:ext>
                  </a:extLst>
                </a:gridCol>
                <a:gridCol w="604291">
                  <a:extLst>
                    <a:ext uri="{9D8B030D-6E8A-4147-A177-3AD203B41FA5}">
                      <a16:colId xmlns:a16="http://schemas.microsoft.com/office/drawing/2014/main" val="411096073"/>
                    </a:ext>
                  </a:extLst>
                </a:gridCol>
                <a:gridCol w="604291">
                  <a:extLst>
                    <a:ext uri="{9D8B030D-6E8A-4147-A177-3AD203B41FA5}">
                      <a16:colId xmlns:a16="http://schemas.microsoft.com/office/drawing/2014/main" val="63257583"/>
                    </a:ext>
                  </a:extLst>
                </a:gridCol>
                <a:gridCol w="604291">
                  <a:extLst>
                    <a:ext uri="{9D8B030D-6E8A-4147-A177-3AD203B41FA5}">
                      <a16:colId xmlns:a16="http://schemas.microsoft.com/office/drawing/2014/main" val="1000385114"/>
                    </a:ext>
                  </a:extLst>
                </a:gridCol>
                <a:gridCol w="604291">
                  <a:extLst>
                    <a:ext uri="{9D8B030D-6E8A-4147-A177-3AD203B41FA5}">
                      <a16:colId xmlns:a16="http://schemas.microsoft.com/office/drawing/2014/main" val="4290022429"/>
                    </a:ext>
                  </a:extLst>
                </a:gridCol>
              </a:tblGrid>
              <a:tr h="2667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Banco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fev/23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mar/23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abr/23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mai/23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jun/23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jul/23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ago/23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set/23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out/23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nov/23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dez/23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 err="1">
                          <a:effectLst/>
                        </a:rPr>
                        <a:t>jan</a:t>
                      </a:r>
                      <a:r>
                        <a:rPr lang="pt-BR" sz="1100" u="none" strike="noStrike" dirty="0">
                          <a:effectLst/>
                        </a:rPr>
                        <a:t>/24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/2024</a:t>
                      </a: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mar/2024</a:t>
                      </a:r>
                    </a:p>
                  </a:txBody>
                  <a:tcPr marL="9278" marR="9278" marT="9278" marB="0" anchor="b"/>
                </a:tc>
                <a:extLst>
                  <a:ext uri="{0D108BD9-81ED-4DB2-BD59-A6C34878D82A}">
                    <a16:rowId xmlns:a16="http://schemas.microsoft.com/office/drawing/2014/main" val="3398171514"/>
                  </a:ext>
                </a:extLst>
              </a:tr>
              <a:tr h="2667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75.545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28.708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34.786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34.826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27.780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27.059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34.109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24.632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27.866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26.458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22.626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26.643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20.278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18.193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19770078"/>
                  </a:ext>
                </a:extLst>
              </a:tr>
              <a:tr h="2667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935 - FACTA FINANCEIRA S 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20.380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12.796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17.028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14.110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9.160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10.666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14.083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15.638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12.351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13.363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14.542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16.590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16.341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6313902"/>
                  </a:ext>
                </a:extLst>
              </a:tr>
              <a:tr h="2667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318 - BANCO BMG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41.877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21.817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33.730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27.589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18.599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17.170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19.647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16.560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17.637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16.545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13.455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13.661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11.824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69861099"/>
                  </a:ext>
                </a:extLst>
              </a:tr>
              <a:tr h="2667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389 - BANCO MERCANTIL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9.418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14.790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10.953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11.241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7.712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5.969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8.238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7.718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7.717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7.620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8.462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6.594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4320832"/>
                  </a:ext>
                </a:extLst>
              </a:tr>
              <a:tr h="2667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465 - CAPITAL CONSIG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3.275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4.890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6.544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9.221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7.327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8.255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8.794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9.092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94993737"/>
                  </a:ext>
                </a:extLst>
              </a:tr>
              <a:tr h="2667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23.027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21.394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28.082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16.624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9.588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9.368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9.792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8.686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8.937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8.951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6.559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7.334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7.243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08992989"/>
                  </a:ext>
                </a:extLst>
              </a:tr>
              <a:tr h="2667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243 - BANCO MASTER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17.617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8.692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5.706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7.109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5.817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6.594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7.135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6.809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6.394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4.382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1099921"/>
                  </a:ext>
                </a:extLst>
              </a:tr>
              <a:tr h="2667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707 - BANCO DAYCOVAL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16.036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9.717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6.625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7.734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7.419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6.822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6.856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6.098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4.403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4.492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3.053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24257601"/>
                  </a:ext>
                </a:extLst>
              </a:tr>
              <a:tr h="2667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254 - PARANA BANCO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758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52751518"/>
                  </a:ext>
                </a:extLst>
              </a:tr>
              <a:tr h="2667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274 - BMP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284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89501570"/>
                  </a:ext>
                </a:extLst>
              </a:tr>
              <a:tr h="2667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276 - SENFF S.A - CRED FINANC INVEST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58913336"/>
                  </a:ext>
                </a:extLst>
              </a:tr>
              <a:tr h="2667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033 - BANCO SANTANDER (BRASIL)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11.424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4.964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03875709"/>
                  </a:ext>
                </a:extLst>
              </a:tr>
              <a:tr h="2667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934 - AGIBANK FINANCEIRA S/A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12.395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3908567"/>
                  </a:ext>
                </a:extLst>
              </a:tr>
              <a:tr h="2667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643 - BANCO PINE S.A.</a:t>
                      </a: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46905559"/>
                  </a:ext>
                </a:extLst>
              </a:tr>
              <a:tr h="2667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*000 - Outras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1762671"/>
                  </a:ext>
                </a:extLst>
              </a:tr>
              <a:tr h="26675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217.015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123.911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139.066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119.270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86.305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86.623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100.057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91.044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98.510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95.420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82.911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90.826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81.378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77.640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60551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72492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AD46CE82-EA58-599E-ADC6-EBEA20BB0496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Consignado de Benefício - RCC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B3ADABA-BECB-668A-99A2-EF84FC25B33B}"/>
              </a:ext>
            </a:extLst>
          </p:cNvPr>
          <p:cNvSpPr txBox="1"/>
          <p:nvPr/>
        </p:nvSpPr>
        <p:spPr>
          <a:xfrm>
            <a:off x="757980" y="6537530"/>
            <a:ext cx="7033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/>
              <a:t>*Instituições que não tiveram novas operações de RCC em algumas competências</a:t>
            </a:r>
            <a:endParaRPr lang="pt-BR" sz="1600" dirty="0"/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5C0A494F-D9AB-4A5B-97ED-45175EFE58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8743457"/>
              </p:ext>
            </p:extLst>
          </p:nvPr>
        </p:nvGraphicFramePr>
        <p:xfrm>
          <a:off x="339213" y="1327743"/>
          <a:ext cx="11503742" cy="50832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1130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97F7005D-CC6C-F111-CD57-4A988371E478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Consignado de Benefício - RCC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4B26BE63-E5F4-436D-8C4B-0332DF7B60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3206015"/>
              </p:ext>
            </p:extLst>
          </p:nvPr>
        </p:nvGraphicFramePr>
        <p:xfrm>
          <a:off x="280219" y="1395742"/>
          <a:ext cx="11636478" cy="5173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549281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4E2589D9-4069-23F6-0C02-25361F841A21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Portabilidade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E8FCF9DF-369C-45EF-81E2-4F8132834A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177096"/>
              </p:ext>
            </p:extLst>
          </p:nvPr>
        </p:nvGraphicFramePr>
        <p:xfrm>
          <a:off x="302943" y="1199672"/>
          <a:ext cx="11584255" cy="5563221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2687549">
                  <a:extLst>
                    <a:ext uri="{9D8B030D-6E8A-4147-A177-3AD203B41FA5}">
                      <a16:colId xmlns:a16="http://schemas.microsoft.com/office/drawing/2014/main" val="1597814476"/>
                    </a:ext>
                  </a:extLst>
                </a:gridCol>
                <a:gridCol w="635479">
                  <a:extLst>
                    <a:ext uri="{9D8B030D-6E8A-4147-A177-3AD203B41FA5}">
                      <a16:colId xmlns:a16="http://schemas.microsoft.com/office/drawing/2014/main" val="243217697"/>
                    </a:ext>
                  </a:extLst>
                </a:gridCol>
                <a:gridCol w="635479">
                  <a:extLst>
                    <a:ext uri="{9D8B030D-6E8A-4147-A177-3AD203B41FA5}">
                      <a16:colId xmlns:a16="http://schemas.microsoft.com/office/drawing/2014/main" val="3069028852"/>
                    </a:ext>
                  </a:extLst>
                </a:gridCol>
                <a:gridCol w="635479">
                  <a:extLst>
                    <a:ext uri="{9D8B030D-6E8A-4147-A177-3AD203B41FA5}">
                      <a16:colId xmlns:a16="http://schemas.microsoft.com/office/drawing/2014/main" val="3972306183"/>
                    </a:ext>
                  </a:extLst>
                </a:gridCol>
                <a:gridCol w="635479">
                  <a:extLst>
                    <a:ext uri="{9D8B030D-6E8A-4147-A177-3AD203B41FA5}">
                      <a16:colId xmlns:a16="http://schemas.microsoft.com/office/drawing/2014/main" val="518345097"/>
                    </a:ext>
                  </a:extLst>
                </a:gridCol>
                <a:gridCol w="635479">
                  <a:extLst>
                    <a:ext uri="{9D8B030D-6E8A-4147-A177-3AD203B41FA5}">
                      <a16:colId xmlns:a16="http://schemas.microsoft.com/office/drawing/2014/main" val="2655827631"/>
                    </a:ext>
                  </a:extLst>
                </a:gridCol>
                <a:gridCol w="635479">
                  <a:extLst>
                    <a:ext uri="{9D8B030D-6E8A-4147-A177-3AD203B41FA5}">
                      <a16:colId xmlns:a16="http://schemas.microsoft.com/office/drawing/2014/main" val="1818140103"/>
                    </a:ext>
                  </a:extLst>
                </a:gridCol>
                <a:gridCol w="635479">
                  <a:extLst>
                    <a:ext uri="{9D8B030D-6E8A-4147-A177-3AD203B41FA5}">
                      <a16:colId xmlns:a16="http://schemas.microsoft.com/office/drawing/2014/main" val="2491226707"/>
                    </a:ext>
                  </a:extLst>
                </a:gridCol>
                <a:gridCol w="635479">
                  <a:extLst>
                    <a:ext uri="{9D8B030D-6E8A-4147-A177-3AD203B41FA5}">
                      <a16:colId xmlns:a16="http://schemas.microsoft.com/office/drawing/2014/main" val="3683715460"/>
                    </a:ext>
                  </a:extLst>
                </a:gridCol>
                <a:gridCol w="635479">
                  <a:extLst>
                    <a:ext uri="{9D8B030D-6E8A-4147-A177-3AD203B41FA5}">
                      <a16:colId xmlns:a16="http://schemas.microsoft.com/office/drawing/2014/main" val="3662623537"/>
                    </a:ext>
                  </a:extLst>
                </a:gridCol>
                <a:gridCol w="635479">
                  <a:extLst>
                    <a:ext uri="{9D8B030D-6E8A-4147-A177-3AD203B41FA5}">
                      <a16:colId xmlns:a16="http://schemas.microsoft.com/office/drawing/2014/main" val="2632903224"/>
                    </a:ext>
                  </a:extLst>
                </a:gridCol>
                <a:gridCol w="635479">
                  <a:extLst>
                    <a:ext uri="{9D8B030D-6E8A-4147-A177-3AD203B41FA5}">
                      <a16:colId xmlns:a16="http://schemas.microsoft.com/office/drawing/2014/main" val="216436503"/>
                    </a:ext>
                  </a:extLst>
                </a:gridCol>
                <a:gridCol w="635479">
                  <a:extLst>
                    <a:ext uri="{9D8B030D-6E8A-4147-A177-3AD203B41FA5}">
                      <a16:colId xmlns:a16="http://schemas.microsoft.com/office/drawing/2014/main" val="3236991531"/>
                    </a:ext>
                  </a:extLst>
                </a:gridCol>
                <a:gridCol w="635479">
                  <a:extLst>
                    <a:ext uri="{9D8B030D-6E8A-4147-A177-3AD203B41FA5}">
                      <a16:colId xmlns:a16="http://schemas.microsoft.com/office/drawing/2014/main" val="1650798130"/>
                    </a:ext>
                  </a:extLst>
                </a:gridCol>
                <a:gridCol w="635479">
                  <a:extLst>
                    <a:ext uri="{9D8B030D-6E8A-4147-A177-3AD203B41FA5}">
                      <a16:colId xmlns:a16="http://schemas.microsoft.com/office/drawing/2014/main" val="334415168"/>
                    </a:ext>
                  </a:extLst>
                </a:gridCol>
              </a:tblGrid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Banco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fev/23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abr/23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mai/23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jul/23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ago/23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set/23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out/23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nov/23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dez/23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jan</a:t>
                      </a:r>
                      <a:r>
                        <a:rPr lang="pt-BR" sz="1100" u="none" strike="noStrike" dirty="0">
                          <a:effectLst/>
                        </a:rPr>
                        <a:t>/24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/2024</a:t>
                      </a: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mar/2024</a:t>
                      </a:r>
                    </a:p>
                  </a:txBody>
                  <a:tcPr marL="6891" marR="6891" marT="6891" marB="0" anchor="b"/>
                </a:tc>
                <a:extLst>
                  <a:ext uri="{0D108BD9-81ED-4DB2-BD59-A6C34878D82A}">
                    <a16:rowId xmlns:a16="http://schemas.microsoft.com/office/drawing/2014/main" val="4140036630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001 - BANCO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31.965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17.597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23.212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28.021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22.353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21.414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31.940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24.565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27.226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27.858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42.847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51.230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50.528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43.854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50716568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935 - FACTA FINANCEIRA S 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2.003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11.515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15.481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17.283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34.308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40.367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41.482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54.240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41.064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46.645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66.427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56463141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237 - BANCO BRADESCO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16.981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14.472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14.515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22.627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18.970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23.309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34.094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31.491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32.452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26.490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24.512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30.353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31.085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28.192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66455996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121 - BANCO AGIBANK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5.156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5.673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9.467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17.321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18.746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20.259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31.478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38.128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56.176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42.441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30.541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25.610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40.882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42.289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1183985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012 - BANCO INBURSA S.A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7.290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11.404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27.139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18.490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15.843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21.714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18.324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18.659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20.709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25.960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18.107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21.901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29.065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98614842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707 - BANCO DAYCOVAL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6.409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9.625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8.586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32.087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34.420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38.308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52.850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42.218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33.612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28.452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29.204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16.059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21.184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30.457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56196377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626 - BANCO C6 CONSIGNADO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6.004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9.330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15.575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35.924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30.460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31.398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36.049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30.154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34.608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32.771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23.181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12.889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16.832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17.502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59041569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925 - BRB – CRED. FINANC E INVESTIMENTO S.A.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2.596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6.108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7.634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5.831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18.447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25.230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26.207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13.452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12.671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13.641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16.339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07534562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033 - BANCO SANTANDER (BRASIL)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5.629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5.848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10.908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16.203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13.410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20.926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24.003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17.986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18.897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22.184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18.770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11.753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11.879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15.139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66301157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389 - BANCO MERCANTIL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1.727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6.250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11.062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18.683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15.672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1744240"/>
                  </a:ext>
                </a:extLst>
              </a:tr>
              <a:tr h="212369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908 - PARATI - CRED FINANC E INVESTIMENTO S.A.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2.929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1.642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1.633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4.286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3.235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2.426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12.354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8.848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7.342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82165994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254 - PARANA BANCO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7.428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11.091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23.765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24.204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16.410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19.444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21.175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16.965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17.156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16.876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11.519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7.011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16.663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34.788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32879513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069 - BANCO CREFISA S.A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14.298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21.359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9.909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10.913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14.952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18.328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12.427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10.228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9.244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8.279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4.997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5.555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56155113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623 - BANCO PAN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2.706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6.529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2.320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16.847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30.846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29.875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16.717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15.926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6.465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4.018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10.072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8868051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329 - QI SOCIEDADE DE CREDITO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721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3.590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13.997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96834007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341 - BANCO ITAU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6.950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6.057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6.219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5.079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7.497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6.423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4.615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3.608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3.578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2.969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2.944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9368049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041 - BANCO ESTADO DO RIO GRANDE DO SUL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1.943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4.871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35.197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67.260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38.807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2.643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3265039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000 -Outras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1.272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73.276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972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2.655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2.227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1.724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2.711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75560191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029 BANCO ITAU CONSIGNADO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1.727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2.603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1.729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474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17409481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903 - BANCO INTER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1.240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1.162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6105254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748 - BANCO COOPERATIVO SICREDI S A </a:t>
                      </a: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500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55441501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394 - BANCO BRADESCO FINANCIAMENTOS S.A.</a:t>
                      </a: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158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9897752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081 - BANCO SEGURO S.A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6.480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8290403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921 - CREDIARE S/A - CRED, FINANC. E INVEST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15.848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85358924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934 - AGIBANK FIN S/A CRED. FIN E INVEST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56.129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56472482"/>
                  </a:ext>
                </a:extLst>
              </a:tr>
              <a:tr h="205802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Todas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106.650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121.362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161.606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247.762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233.108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276.419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425.950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384.642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382.238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316.820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316.132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267.824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91" marR="6891" marT="6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328.504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394.086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4228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19764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B427358F-0A7B-5338-531E-BB279EB78632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Portabilidade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FB626451-72A6-421E-842E-1CD2176C62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9015142"/>
              </p:ext>
            </p:extLst>
          </p:nvPr>
        </p:nvGraphicFramePr>
        <p:xfrm>
          <a:off x="486697" y="1531841"/>
          <a:ext cx="11356258" cy="4921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686809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B427358F-0A7B-5338-531E-BB279EB78632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Portabilidade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2C2A44E2-B29E-48AB-9176-2A4E25DC98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6806588"/>
              </p:ext>
            </p:extLst>
          </p:nvPr>
        </p:nvGraphicFramePr>
        <p:xfrm>
          <a:off x="235975" y="1485900"/>
          <a:ext cx="11695470" cy="5278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75722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8313" y="120718"/>
            <a:ext cx="9617528" cy="1449837"/>
          </a:xfrm>
        </p:spPr>
        <p:txBody>
          <a:bodyPr/>
          <a:lstStyle/>
          <a:p>
            <a:pPr algn="ctr"/>
            <a:r>
              <a:rPr lang="pt-BR" dirty="0"/>
              <a:t>Evolução das Taxas de Juros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08313" y="1355600"/>
            <a:ext cx="10050237" cy="5153483"/>
          </a:xfrm>
        </p:spPr>
        <p:txBody>
          <a:bodyPr>
            <a:noAutofit/>
          </a:bodyPr>
          <a:lstStyle/>
          <a:p>
            <a:endParaRPr lang="pt-BR" sz="2700" b="1" dirty="0"/>
          </a:p>
          <a:p>
            <a:r>
              <a:rPr lang="pt-BR" sz="2700" b="1" dirty="0"/>
              <a:t>28/09/2017</a:t>
            </a:r>
            <a:r>
              <a:rPr lang="pt-BR" sz="2700" dirty="0"/>
              <a:t> – 2,08% Empréstimo e 3,06% Cartão de Crédito</a:t>
            </a:r>
          </a:p>
          <a:p>
            <a:endParaRPr lang="pt-BR" dirty="0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830092BC-F863-445F-3C9A-A80158746D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937951"/>
              </p:ext>
            </p:extLst>
          </p:nvPr>
        </p:nvGraphicFramePr>
        <p:xfrm>
          <a:off x="1208312" y="1721615"/>
          <a:ext cx="10327196" cy="471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1799">
                  <a:extLst>
                    <a:ext uri="{9D8B030D-6E8A-4147-A177-3AD203B41FA5}">
                      <a16:colId xmlns:a16="http://schemas.microsoft.com/office/drawing/2014/main" val="481231848"/>
                    </a:ext>
                  </a:extLst>
                </a:gridCol>
                <a:gridCol w="2581799">
                  <a:extLst>
                    <a:ext uri="{9D8B030D-6E8A-4147-A177-3AD203B41FA5}">
                      <a16:colId xmlns:a16="http://schemas.microsoft.com/office/drawing/2014/main" val="453151272"/>
                    </a:ext>
                  </a:extLst>
                </a:gridCol>
                <a:gridCol w="2581799">
                  <a:extLst>
                    <a:ext uri="{9D8B030D-6E8A-4147-A177-3AD203B41FA5}">
                      <a16:colId xmlns:a16="http://schemas.microsoft.com/office/drawing/2014/main" val="3595466"/>
                    </a:ext>
                  </a:extLst>
                </a:gridCol>
                <a:gridCol w="2581799">
                  <a:extLst>
                    <a:ext uri="{9D8B030D-6E8A-4147-A177-3AD203B41FA5}">
                      <a16:colId xmlns:a16="http://schemas.microsoft.com/office/drawing/2014/main" val="1643264801"/>
                    </a:ext>
                  </a:extLst>
                </a:gridCol>
              </a:tblGrid>
              <a:tr h="18542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b="1" dirty="0"/>
                        <a:t>Resolução CNPS</a:t>
                      </a:r>
                      <a:endParaRPr lang="pt-B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Teto da Taxa de Juros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pt-B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Vigência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2362092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dirty="0">
                          <a:solidFill>
                            <a:schemeClr val="bg1"/>
                          </a:solidFill>
                        </a:rPr>
                        <a:t>Empréstimo Pessoal</a:t>
                      </a:r>
                      <a:endParaRPr lang="pt-BR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solidFill>
                            <a:schemeClr val="bg1"/>
                          </a:solidFill>
                        </a:rPr>
                        <a:t>Cartão de Crédito e Cartão Benefício</a:t>
                      </a:r>
                      <a:endParaRPr lang="pt-BR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823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/>
                        <a:t>28/09/2017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2,08%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3,06%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29/12/2017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0866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17/03/2020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2,07%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19/03/2020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154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28/09/2021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2,14%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3,06%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10/12/2021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1924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13/03/2023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1,70%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2,62%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16/03/2023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051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28/03/2023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1,97%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2,89%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31/03/2023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6313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17/08/2023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1,91%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2,83%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25/08/2023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9939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16/10/2023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1,84%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2,73%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23/10/2023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829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04/12/2023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2,67%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18/12/2023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417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11/01/2024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1,76%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2,61%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24/01/2024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6548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04/03/2024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1,72%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2,55%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11/03/2024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263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1522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93861110-9197-5603-84E9-15C1EFEE9861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Portabilidade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ABD1CF84-99A5-4245-A26C-9FD430DB26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8018342"/>
              </p:ext>
            </p:extLst>
          </p:nvPr>
        </p:nvGraphicFramePr>
        <p:xfrm>
          <a:off x="412955" y="1567833"/>
          <a:ext cx="11356258" cy="5001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341083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E58A090-185E-9C6F-D229-A28F42FF7EEB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Refinanciamento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A8492209-F8F4-4E96-BDC0-A5D7F46821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985531"/>
              </p:ext>
            </p:extLst>
          </p:nvPr>
        </p:nvGraphicFramePr>
        <p:xfrm>
          <a:off x="267630" y="1337273"/>
          <a:ext cx="11663815" cy="5180320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3159023">
                  <a:extLst>
                    <a:ext uri="{9D8B030D-6E8A-4147-A177-3AD203B41FA5}">
                      <a16:colId xmlns:a16="http://schemas.microsoft.com/office/drawing/2014/main" val="1481020818"/>
                    </a:ext>
                  </a:extLst>
                </a:gridCol>
                <a:gridCol w="610090">
                  <a:extLst>
                    <a:ext uri="{9D8B030D-6E8A-4147-A177-3AD203B41FA5}">
                      <a16:colId xmlns:a16="http://schemas.microsoft.com/office/drawing/2014/main" val="32845747"/>
                    </a:ext>
                  </a:extLst>
                </a:gridCol>
                <a:gridCol w="586967">
                  <a:extLst>
                    <a:ext uri="{9D8B030D-6E8A-4147-A177-3AD203B41FA5}">
                      <a16:colId xmlns:a16="http://schemas.microsoft.com/office/drawing/2014/main" val="2448944360"/>
                    </a:ext>
                  </a:extLst>
                </a:gridCol>
                <a:gridCol w="616315">
                  <a:extLst>
                    <a:ext uri="{9D8B030D-6E8A-4147-A177-3AD203B41FA5}">
                      <a16:colId xmlns:a16="http://schemas.microsoft.com/office/drawing/2014/main" val="460443742"/>
                    </a:ext>
                  </a:extLst>
                </a:gridCol>
                <a:gridCol w="586967">
                  <a:extLst>
                    <a:ext uri="{9D8B030D-6E8A-4147-A177-3AD203B41FA5}">
                      <a16:colId xmlns:a16="http://schemas.microsoft.com/office/drawing/2014/main" val="1310250046"/>
                    </a:ext>
                  </a:extLst>
                </a:gridCol>
                <a:gridCol w="689686">
                  <a:extLst>
                    <a:ext uri="{9D8B030D-6E8A-4147-A177-3AD203B41FA5}">
                      <a16:colId xmlns:a16="http://schemas.microsoft.com/office/drawing/2014/main" val="388658900"/>
                    </a:ext>
                  </a:extLst>
                </a:gridCol>
                <a:gridCol w="645663">
                  <a:extLst>
                    <a:ext uri="{9D8B030D-6E8A-4147-A177-3AD203B41FA5}">
                      <a16:colId xmlns:a16="http://schemas.microsoft.com/office/drawing/2014/main" val="265322233"/>
                    </a:ext>
                  </a:extLst>
                </a:gridCol>
                <a:gridCol w="601641">
                  <a:extLst>
                    <a:ext uri="{9D8B030D-6E8A-4147-A177-3AD203B41FA5}">
                      <a16:colId xmlns:a16="http://schemas.microsoft.com/office/drawing/2014/main" val="2788395768"/>
                    </a:ext>
                  </a:extLst>
                </a:gridCol>
                <a:gridCol w="660337">
                  <a:extLst>
                    <a:ext uri="{9D8B030D-6E8A-4147-A177-3AD203B41FA5}">
                      <a16:colId xmlns:a16="http://schemas.microsoft.com/office/drawing/2014/main" val="1188217575"/>
                    </a:ext>
                  </a:extLst>
                </a:gridCol>
                <a:gridCol w="645663">
                  <a:extLst>
                    <a:ext uri="{9D8B030D-6E8A-4147-A177-3AD203B41FA5}">
                      <a16:colId xmlns:a16="http://schemas.microsoft.com/office/drawing/2014/main" val="1700528855"/>
                    </a:ext>
                  </a:extLst>
                </a:gridCol>
                <a:gridCol w="557619">
                  <a:extLst>
                    <a:ext uri="{9D8B030D-6E8A-4147-A177-3AD203B41FA5}">
                      <a16:colId xmlns:a16="http://schemas.microsoft.com/office/drawing/2014/main" val="4055087126"/>
                    </a:ext>
                  </a:extLst>
                </a:gridCol>
                <a:gridCol w="608983">
                  <a:extLst>
                    <a:ext uri="{9D8B030D-6E8A-4147-A177-3AD203B41FA5}">
                      <a16:colId xmlns:a16="http://schemas.microsoft.com/office/drawing/2014/main" val="3534100144"/>
                    </a:ext>
                  </a:extLst>
                </a:gridCol>
                <a:gridCol w="491580">
                  <a:extLst>
                    <a:ext uri="{9D8B030D-6E8A-4147-A177-3AD203B41FA5}">
                      <a16:colId xmlns:a16="http://schemas.microsoft.com/office/drawing/2014/main" val="2075066650"/>
                    </a:ext>
                  </a:extLst>
                </a:gridCol>
                <a:gridCol w="542944">
                  <a:extLst>
                    <a:ext uri="{9D8B030D-6E8A-4147-A177-3AD203B41FA5}">
                      <a16:colId xmlns:a16="http://schemas.microsoft.com/office/drawing/2014/main" val="652731714"/>
                    </a:ext>
                  </a:extLst>
                </a:gridCol>
                <a:gridCol w="660337">
                  <a:extLst>
                    <a:ext uri="{9D8B030D-6E8A-4147-A177-3AD203B41FA5}">
                      <a16:colId xmlns:a16="http://schemas.microsoft.com/office/drawing/2014/main" val="3139419641"/>
                    </a:ext>
                  </a:extLst>
                </a:gridCol>
              </a:tblGrid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BANCO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fev/23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mar/23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abr/23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mai/23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jun/23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jul/23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ago/23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set/23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out/23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nov/23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dez/23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 err="1">
                          <a:effectLst/>
                        </a:rPr>
                        <a:t>jan</a:t>
                      </a:r>
                      <a:r>
                        <a:rPr lang="pt-BR" sz="1100" u="none" strike="noStrike" dirty="0">
                          <a:effectLst/>
                        </a:rPr>
                        <a:t>/24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/2024</a:t>
                      </a: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mar/2024</a:t>
                      </a:r>
                    </a:p>
                  </a:txBody>
                  <a:tcPr marL="3260" marR="3260" marT="3260" marB="0" anchor="b"/>
                </a:tc>
                <a:extLst>
                  <a:ext uri="{0D108BD9-81ED-4DB2-BD59-A6C34878D82A}">
                    <a16:rowId xmlns:a16="http://schemas.microsoft.com/office/drawing/2014/main" val="155327110"/>
                  </a:ext>
                </a:extLst>
              </a:tr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121 - BANCO AGIBANK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56.167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33.413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40.588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90.234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72.512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63.889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79.422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75.337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88.928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76.498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91.865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103.167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106.444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117.910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00274095"/>
                  </a:ext>
                </a:extLst>
              </a:tr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237 - BANCO BRADESCO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34.881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25.842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61.228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54.776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40.839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46.156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70.922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70.436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84.096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83.795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67.183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95.561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85.864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85.579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23291073"/>
                  </a:ext>
                </a:extLst>
              </a:tr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029 BANCO ITAU CONSIGNADO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16.424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9.827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18.762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49.594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32.010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36.889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42.570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35.655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47.200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84.277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83.166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93.186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122.897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103.751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27880380"/>
                  </a:ext>
                </a:extLst>
              </a:tr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341 - BANCO ITAU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54.191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37.359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34.742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62.253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71.908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52.923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66.833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66.650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67.673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71.431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61.321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78.484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89.740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71.980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26580881"/>
                  </a:ext>
                </a:extLst>
              </a:tr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254 - PARANA BANCO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83.543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48.910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110.625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113.502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85.658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96.182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126.437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91.964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119.363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111.760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93.826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72.086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90.624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84.848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52856393"/>
                  </a:ext>
                </a:extLst>
              </a:tr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001 - BANCO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34.211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23.000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32.142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31.539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26.207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27.659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38.845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36.564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39.900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40.704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40.418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67.931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58.757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50.531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5376945"/>
                  </a:ext>
                </a:extLst>
              </a:tr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033 - BANCO SANTANDER (BRASIL)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22.615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17.426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36.775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57.255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44.361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62.230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74.113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55.276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52.880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56.451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48.225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57.708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53.392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55.376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36667574"/>
                  </a:ext>
                </a:extLst>
              </a:tr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104 - CAIXA ECONOMICA FEDERAL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12.888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13.339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11.879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20.393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14.089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33.879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35.958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50.917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39.487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40.120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52.105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42.111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35.114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67349093"/>
                  </a:ext>
                </a:extLst>
              </a:tr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935 - FACTA FINANCEIRA S 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3.329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2.787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13.619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16.996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19.358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36.075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43.886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47.404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58.392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44.691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51.476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72.117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55879681"/>
                  </a:ext>
                </a:extLst>
              </a:tr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626 - BANCO C6 CONSIGNADO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12.215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13.414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23.396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52.117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43.384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42.902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47.852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38.659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41.758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51.962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47.682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38.604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41.766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48.055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31242676"/>
                  </a:ext>
                </a:extLst>
              </a:tr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389 - BANCO MERCANTIL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19.504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11.674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9.232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10.121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9.458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23.531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22.454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23.445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17.315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20.395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37.031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41.510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39.631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94983815"/>
                  </a:ext>
                </a:extLst>
              </a:tr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623 - BANCO PAN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26.153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20.312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17.722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20.124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23.690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26.753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35.480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29.307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30.604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23.683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28.826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35.631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40.961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43.755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91570455"/>
                  </a:ext>
                </a:extLst>
              </a:tr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707 - BANCO DAYCOVAL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9.739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11.839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13.394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34.775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34.443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38.858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54.963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43.998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38.563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37.057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35.198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25.748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32.473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42.064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4001060"/>
                  </a:ext>
                </a:extLst>
              </a:tr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041 - BANCO DO ESTADO DO RIO GRANDE DO SUL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10.171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7.231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6.129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10.700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9.908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35.579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66.111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61.133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37.519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23.758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19.711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18.388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19.451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55591095"/>
                  </a:ext>
                </a:extLst>
              </a:tr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422 - BANCO SAFRA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2.513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5.454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8.945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8.534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7.950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11.559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13.321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13.842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10708225"/>
                  </a:ext>
                </a:extLst>
              </a:tr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925 - BRB - CREDITO, FINANCIAMENTO E INVESTIMENTO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1.688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3.307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4.833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3.266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3.593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12.721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17.389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19.750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11.929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11.299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11.606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13.968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72158001"/>
                  </a:ext>
                </a:extLst>
              </a:tr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908 - PARATI - CREDITO, FINANCIAMENTO E INVEST S.A.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3.374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10.335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18.536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10.967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17.534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14.939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2918050"/>
                  </a:ext>
                </a:extLst>
              </a:tr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394 - BANCO BRADESCO FINANCIAMENTOS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3.585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6.681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7.059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6.306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6.556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6.230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4.119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5.327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5.443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4.412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1710302"/>
                  </a:ext>
                </a:extLst>
              </a:tr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000 - Outras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10.875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10.462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13.253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10.229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8.844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13.870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85.412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13.137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17.731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15.633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14.104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18.820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22.579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30.242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06144573"/>
                  </a:ext>
                </a:extLst>
              </a:tr>
              <a:tr h="24361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Total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412.481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288.830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439.911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629.720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552.423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572.102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824.655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743.356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841.256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838.922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798.337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878.701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260" marR="3260" marT="32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945.522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947.530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039677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95981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403C58E1-E64A-BE6D-ED33-131898A9F982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Refinanciamento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C19F848C-BC71-48C7-B0A8-88F7BBC1CF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0309469"/>
              </p:ext>
            </p:extLst>
          </p:nvPr>
        </p:nvGraphicFramePr>
        <p:xfrm>
          <a:off x="486697" y="1437923"/>
          <a:ext cx="11208774" cy="5015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018019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4A7F66AD-298F-48CA-6F2D-8D4D95FED52B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Refinanciamento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FA311CF5-161F-42E6-9853-6086B84DDE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3825985"/>
              </p:ext>
            </p:extLst>
          </p:nvPr>
        </p:nvGraphicFramePr>
        <p:xfrm>
          <a:off x="250723" y="1437923"/>
          <a:ext cx="11606980" cy="5131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107622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786170BB-77B5-06AC-3F18-827FF76873DB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Portabilidade Seguida de Refinanciamento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46D6C713-0AF2-4B17-9AE8-3918FFD7BA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2044254"/>
              </p:ext>
            </p:extLst>
          </p:nvPr>
        </p:nvGraphicFramePr>
        <p:xfrm>
          <a:off x="256478" y="1376303"/>
          <a:ext cx="11571728" cy="4793864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3698292">
                  <a:extLst>
                    <a:ext uri="{9D8B030D-6E8A-4147-A177-3AD203B41FA5}">
                      <a16:colId xmlns:a16="http://schemas.microsoft.com/office/drawing/2014/main" val="2272033002"/>
                    </a:ext>
                  </a:extLst>
                </a:gridCol>
                <a:gridCol w="573126">
                  <a:extLst>
                    <a:ext uri="{9D8B030D-6E8A-4147-A177-3AD203B41FA5}">
                      <a16:colId xmlns:a16="http://schemas.microsoft.com/office/drawing/2014/main" val="2949731107"/>
                    </a:ext>
                  </a:extLst>
                </a:gridCol>
                <a:gridCol w="583942">
                  <a:extLst>
                    <a:ext uri="{9D8B030D-6E8A-4147-A177-3AD203B41FA5}">
                      <a16:colId xmlns:a16="http://schemas.microsoft.com/office/drawing/2014/main" val="4083186192"/>
                    </a:ext>
                  </a:extLst>
                </a:gridCol>
                <a:gridCol w="616382">
                  <a:extLst>
                    <a:ext uri="{9D8B030D-6E8A-4147-A177-3AD203B41FA5}">
                      <a16:colId xmlns:a16="http://schemas.microsoft.com/office/drawing/2014/main" val="2070977339"/>
                    </a:ext>
                  </a:extLst>
                </a:gridCol>
                <a:gridCol w="540686">
                  <a:extLst>
                    <a:ext uri="{9D8B030D-6E8A-4147-A177-3AD203B41FA5}">
                      <a16:colId xmlns:a16="http://schemas.microsoft.com/office/drawing/2014/main" val="2801817106"/>
                    </a:ext>
                  </a:extLst>
                </a:gridCol>
                <a:gridCol w="540686">
                  <a:extLst>
                    <a:ext uri="{9D8B030D-6E8A-4147-A177-3AD203B41FA5}">
                      <a16:colId xmlns:a16="http://schemas.microsoft.com/office/drawing/2014/main" val="2083316187"/>
                    </a:ext>
                  </a:extLst>
                </a:gridCol>
                <a:gridCol w="540686">
                  <a:extLst>
                    <a:ext uri="{9D8B030D-6E8A-4147-A177-3AD203B41FA5}">
                      <a16:colId xmlns:a16="http://schemas.microsoft.com/office/drawing/2014/main" val="2656626682"/>
                    </a:ext>
                  </a:extLst>
                </a:gridCol>
                <a:gridCol w="551500">
                  <a:extLst>
                    <a:ext uri="{9D8B030D-6E8A-4147-A177-3AD203B41FA5}">
                      <a16:colId xmlns:a16="http://schemas.microsoft.com/office/drawing/2014/main" val="1652110420"/>
                    </a:ext>
                  </a:extLst>
                </a:gridCol>
                <a:gridCol w="573127">
                  <a:extLst>
                    <a:ext uri="{9D8B030D-6E8A-4147-A177-3AD203B41FA5}">
                      <a16:colId xmlns:a16="http://schemas.microsoft.com/office/drawing/2014/main" val="2025479771"/>
                    </a:ext>
                  </a:extLst>
                </a:gridCol>
                <a:gridCol w="497431">
                  <a:extLst>
                    <a:ext uri="{9D8B030D-6E8A-4147-A177-3AD203B41FA5}">
                      <a16:colId xmlns:a16="http://schemas.microsoft.com/office/drawing/2014/main" val="2577536516"/>
                    </a:ext>
                  </a:extLst>
                </a:gridCol>
                <a:gridCol w="562313">
                  <a:extLst>
                    <a:ext uri="{9D8B030D-6E8A-4147-A177-3AD203B41FA5}">
                      <a16:colId xmlns:a16="http://schemas.microsoft.com/office/drawing/2014/main" val="1149371646"/>
                    </a:ext>
                  </a:extLst>
                </a:gridCol>
                <a:gridCol w="507717">
                  <a:extLst>
                    <a:ext uri="{9D8B030D-6E8A-4147-A177-3AD203B41FA5}">
                      <a16:colId xmlns:a16="http://schemas.microsoft.com/office/drawing/2014/main" val="3931841128"/>
                    </a:ext>
                  </a:extLst>
                </a:gridCol>
                <a:gridCol w="595280">
                  <a:extLst>
                    <a:ext uri="{9D8B030D-6E8A-4147-A177-3AD203B41FA5}">
                      <a16:colId xmlns:a16="http://schemas.microsoft.com/office/drawing/2014/main" val="3171304542"/>
                    </a:ext>
                  </a:extLst>
                </a:gridCol>
                <a:gridCol w="595280">
                  <a:extLst>
                    <a:ext uri="{9D8B030D-6E8A-4147-A177-3AD203B41FA5}">
                      <a16:colId xmlns:a16="http://schemas.microsoft.com/office/drawing/2014/main" val="4066409001"/>
                    </a:ext>
                  </a:extLst>
                </a:gridCol>
                <a:gridCol w="595280">
                  <a:extLst>
                    <a:ext uri="{9D8B030D-6E8A-4147-A177-3AD203B41FA5}">
                      <a16:colId xmlns:a16="http://schemas.microsoft.com/office/drawing/2014/main" val="4225907039"/>
                    </a:ext>
                  </a:extLst>
                </a:gridCol>
              </a:tblGrid>
              <a:tr h="22642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BANCO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fev/23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mar/23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abr/23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mai/23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jun/23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jul/23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ago/23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set/23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out/23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nov/23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dez/23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 err="1">
                          <a:effectLst/>
                        </a:rPr>
                        <a:t>jan</a:t>
                      </a:r>
                      <a:r>
                        <a:rPr lang="pt-BR" sz="1100" u="none" strike="noStrike" dirty="0">
                          <a:effectLst/>
                        </a:rPr>
                        <a:t>/24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/2024</a:t>
                      </a: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mar/2024</a:t>
                      </a:r>
                    </a:p>
                  </a:txBody>
                  <a:tcPr marL="7327" marR="7327" marT="7327" marB="0" anchor="b"/>
                </a:tc>
                <a:extLst>
                  <a:ext uri="{0D108BD9-81ED-4DB2-BD59-A6C34878D82A}">
                    <a16:rowId xmlns:a16="http://schemas.microsoft.com/office/drawing/2014/main" val="2821702330"/>
                  </a:ext>
                </a:extLst>
              </a:tr>
              <a:tr h="22642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935 - FACTA FINANCEIRA S 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2.083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11.396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15.339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17.151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54.086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33.900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39.905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40.580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53.892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40.164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45.313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65.530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2499667"/>
                  </a:ext>
                </a:extLst>
              </a:tr>
              <a:tr h="22642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4.661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8.967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15.803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17.437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18.748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30.102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36.442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53.582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41.749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29.914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24.356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39.093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41.086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50308152"/>
                  </a:ext>
                </a:extLst>
              </a:tr>
              <a:tr h="22642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707 - BANCO DAYCOVAL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4.401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8.010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8.183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30.667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32.353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35.702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49.648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39.089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32.061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26.571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28.075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15.048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20.127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29.097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38737769"/>
                  </a:ext>
                </a:extLst>
              </a:tr>
              <a:tr h="22642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626 - BANCO C6 CONSIGNADO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4.005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6.280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12.431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27.591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23.917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23.344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25.156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15.669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19.854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20.330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17.183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10.056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12.789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80719702"/>
                  </a:ext>
                </a:extLst>
              </a:tr>
              <a:tr h="22642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925 - BRB - CREDITO, FINANCIAMENTO E INVESTIMENTO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1.894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2.245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2.308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2.452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7.679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7.811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12.675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13.193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8.059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7.328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8.645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9.923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56217606"/>
                  </a:ext>
                </a:extLst>
              </a:tr>
              <a:tr h="22642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908 - PARATI - CREDITO, FINANC E INVESTIMENTO S.A.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3.177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2.376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12.094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7.248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6.566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02870556"/>
                  </a:ext>
                </a:extLst>
              </a:tr>
              <a:tr h="11563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389 - BANCO MERCANTIL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3.639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11.678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7.291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68210288"/>
                  </a:ext>
                </a:extLst>
              </a:tr>
              <a:tr h="11563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001 - BANCO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1.888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2.611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2.199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57002647"/>
                  </a:ext>
                </a:extLst>
              </a:tr>
              <a:tr h="11563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329 - QI SOCIEDADE DE CREDITO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2.535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10.518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73225181"/>
                  </a:ext>
                </a:extLst>
              </a:tr>
              <a:tr h="11563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254 - PARANA BANCO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1.893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8.760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8.198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4.277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5.685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6.969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6.159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7.219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6.383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3.991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2.500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6.196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21.106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85178542"/>
                  </a:ext>
                </a:extLst>
              </a:tr>
              <a:tr h="11563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033 - BANCO SANTANDER (BRASIL)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2.689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4.113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7.473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8.593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5.780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5.294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4.921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1.851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3.879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61109265"/>
                  </a:ext>
                </a:extLst>
              </a:tr>
              <a:tr h="22642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4.412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11.077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15.586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9.557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6.492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2.596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1.606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2.857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78904240"/>
                  </a:ext>
                </a:extLst>
              </a:tr>
              <a:tr h="11563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237 - BANCO BRADESCO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1.240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1.894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1.328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82834402"/>
                  </a:ext>
                </a:extLst>
              </a:tr>
              <a:tr h="11563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029 - BANCO ITAU CONSIGNADO S.A.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2.440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1.572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386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1276211"/>
                  </a:ext>
                </a:extLst>
              </a:tr>
              <a:tr h="11563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069 - BANCO CREFISA S.A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372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2.241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3.204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2.736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3.731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1.658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1.671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984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338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14642933"/>
                  </a:ext>
                </a:extLst>
              </a:tr>
              <a:tr h="11563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341 - BANCO ITAU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1.072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335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42772621"/>
                  </a:ext>
                </a:extLst>
              </a:tr>
              <a:tr h="11563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903 - BANCO INTER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6846101"/>
                  </a:ext>
                </a:extLst>
              </a:tr>
              <a:tr h="11563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318 - BANCO BMG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282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59271783"/>
                  </a:ext>
                </a:extLst>
              </a:tr>
              <a:tr h="11563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081 - BANCO SEGURO S.A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147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31827732"/>
                  </a:ext>
                </a:extLst>
              </a:tr>
              <a:tr h="22642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041 - BANCO DO ESTADO DO RIO GRANDE DO SUL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2.042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18.425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34.742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22.798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136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4586519"/>
                  </a:ext>
                </a:extLst>
              </a:tr>
              <a:tr h="22642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394 - BANCO BRADESCO FINANCIAMENTOS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136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37195548"/>
                  </a:ext>
                </a:extLst>
              </a:tr>
              <a:tr h="11563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000 - Outras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189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44176379"/>
                  </a:ext>
                </a:extLst>
              </a:tr>
              <a:tr h="22642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Todas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21.130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34.127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53.159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109.607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110.159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130.356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226.353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199.272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209.693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165.181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168.069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122.510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27" marR="7327" marT="7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166.405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218.420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4771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60529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B37512C5-81DB-918E-AEC9-81EB152BA449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Visões de Portabilidade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DDBE6B2F-112F-4B39-8854-8547EE1750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2661821"/>
              </p:ext>
            </p:extLst>
          </p:nvPr>
        </p:nvGraphicFramePr>
        <p:xfrm>
          <a:off x="294968" y="1243357"/>
          <a:ext cx="11606980" cy="5378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944965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11BA3587-DBC9-D511-9C7F-853D2F311F03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Visões de Refinanciamento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B89125DE-B397-45A2-9B92-DE472D20CD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6566068"/>
              </p:ext>
            </p:extLst>
          </p:nvPr>
        </p:nvGraphicFramePr>
        <p:xfrm>
          <a:off x="304800" y="1337275"/>
          <a:ext cx="11663680" cy="5232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891187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2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D5A112FC-6BF5-5ACB-9CB6-2C84B165D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1258" y="4487006"/>
            <a:ext cx="8415126" cy="1736321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61368E08-7A35-FCA9-56D9-112587A7E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556" y="2099585"/>
            <a:ext cx="9764136" cy="1325563"/>
          </a:xfrm>
        </p:spPr>
        <p:txBody>
          <a:bodyPr anchor="t"/>
          <a:lstStyle/>
          <a:p>
            <a:pPr algn="ctr"/>
            <a:r>
              <a:rPr lang="pt-BR" dirty="0">
                <a:latin typeface="Segoe UI"/>
                <a:cs typeface="Segoe UI"/>
              </a:rPr>
              <a:t>Agradecemos a atenção!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45360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B87065-DDA6-44A3-9466-5A9A17010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979" y="2994574"/>
            <a:ext cx="5451021" cy="1038059"/>
          </a:xfrm>
        </p:spPr>
        <p:txBody>
          <a:bodyPr>
            <a:normAutofit/>
          </a:bodyPr>
          <a:lstStyle/>
          <a:p>
            <a:r>
              <a:rPr lang="pt-BR" sz="4800" dirty="0"/>
              <a:t>Contratos Ativos</a:t>
            </a:r>
          </a:p>
        </p:txBody>
      </p:sp>
      <p:pic>
        <p:nvPicPr>
          <p:cNvPr id="5" name="Espaço Reservado para Conteúdo 4" descr="Uma imagem contendo objeto, mesa, fio, luz&#10;&#10;Descrição gerada automaticamente">
            <a:extLst>
              <a:ext uri="{FF2B5EF4-FFF2-40B4-BE49-F238E27FC236}">
                <a16:creationId xmlns:a16="http://schemas.microsoft.com/office/drawing/2014/main" id="{DDC3F62A-65DC-4314-9C58-2FB9DCF164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10" r="8577"/>
          <a:stretch/>
        </p:blipFill>
        <p:spPr>
          <a:xfrm>
            <a:off x="6096000" y="0"/>
            <a:ext cx="6096000" cy="6858000"/>
          </a:xfr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F25E518B-9AF0-4F23-A364-BB07407698C8}"/>
              </a:ext>
            </a:extLst>
          </p:cNvPr>
          <p:cNvSpPr txBox="1">
            <a:spLocks/>
          </p:cNvSpPr>
          <p:nvPr/>
        </p:nvSpPr>
        <p:spPr>
          <a:xfrm>
            <a:off x="644979" y="4164980"/>
            <a:ext cx="4192492" cy="5996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sz="5000" dirty="0">
                <a:solidFill>
                  <a:srgbClr val="FFC000"/>
                </a:solidFill>
              </a:rPr>
              <a:t>2023/2024</a:t>
            </a:r>
          </a:p>
        </p:txBody>
      </p:sp>
    </p:spTree>
    <p:extLst>
      <p:ext uri="{BB962C8B-B14F-4D97-AF65-F5344CB8AC3E}">
        <p14:creationId xmlns:p14="http://schemas.microsoft.com/office/powerpoint/2010/main" val="139081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F467675D-C3EB-4F84-9A13-8EF386889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688" y="93918"/>
            <a:ext cx="10479820" cy="1149438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/>
              <a:t>Contratos Ativos – Empréstimos e Cartões </a:t>
            </a:r>
            <a:br>
              <a:rPr lang="pt-BR" dirty="0"/>
            </a:br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D885409A-32CB-4386-B290-CC8256EB598D}"/>
              </a:ext>
            </a:extLst>
          </p:cNvPr>
          <p:cNvSpPr txBox="1"/>
          <p:nvPr/>
        </p:nvSpPr>
        <p:spPr>
          <a:xfrm>
            <a:off x="537037" y="6511095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40BE78C7-D34F-4364-B594-3BB12D191B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6459055"/>
              </p:ext>
            </p:extLst>
          </p:nvPr>
        </p:nvGraphicFramePr>
        <p:xfrm>
          <a:off x="167190" y="1395742"/>
          <a:ext cx="11631519" cy="4617295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3085900">
                  <a:extLst>
                    <a:ext uri="{9D8B030D-6E8A-4147-A177-3AD203B41FA5}">
                      <a16:colId xmlns:a16="http://schemas.microsoft.com/office/drawing/2014/main" val="1538111318"/>
                    </a:ext>
                  </a:extLst>
                </a:gridCol>
                <a:gridCol w="655679">
                  <a:extLst>
                    <a:ext uri="{9D8B030D-6E8A-4147-A177-3AD203B41FA5}">
                      <a16:colId xmlns:a16="http://schemas.microsoft.com/office/drawing/2014/main" val="3003908727"/>
                    </a:ext>
                  </a:extLst>
                </a:gridCol>
                <a:gridCol w="643756">
                  <a:extLst>
                    <a:ext uri="{9D8B030D-6E8A-4147-A177-3AD203B41FA5}">
                      <a16:colId xmlns:a16="http://schemas.microsoft.com/office/drawing/2014/main" val="3905410495"/>
                    </a:ext>
                  </a:extLst>
                </a:gridCol>
                <a:gridCol w="655679">
                  <a:extLst>
                    <a:ext uri="{9D8B030D-6E8A-4147-A177-3AD203B41FA5}">
                      <a16:colId xmlns:a16="http://schemas.microsoft.com/office/drawing/2014/main" val="207406531"/>
                    </a:ext>
                  </a:extLst>
                </a:gridCol>
                <a:gridCol w="679518">
                  <a:extLst>
                    <a:ext uri="{9D8B030D-6E8A-4147-A177-3AD203B41FA5}">
                      <a16:colId xmlns:a16="http://schemas.microsoft.com/office/drawing/2014/main" val="1909961450"/>
                    </a:ext>
                  </a:extLst>
                </a:gridCol>
                <a:gridCol w="656940">
                  <a:extLst>
                    <a:ext uri="{9D8B030D-6E8A-4147-A177-3AD203B41FA5}">
                      <a16:colId xmlns:a16="http://schemas.microsoft.com/office/drawing/2014/main" val="1408871115"/>
                    </a:ext>
                  </a:extLst>
                </a:gridCol>
                <a:gridCol w="645831">
                  <a:extLst>
                    <a:ext uri="{9D8B030D-6E8A-4147-A177-3AD203B41FA5}">
                      <a16:colId xmlns:a16="http://schemas.microsoft.com/office/drawing/2014/main" val="2257986575"/>
                    </a:ext>
                  </a:extLst>
                </a:gridCol>
                <a:gridCol w="714269">
                  <a:extLst>
                    <a:ext uri="{9D8B030D-6E8A-4147-A177-3AD203B41FA5}">
                      <a16:colId xmlns:a16="http://schemas.microsoft.com/office/drawing/2014/main" val="1015341677"/>
                    </a:ext>
                  </a:extLst>
                </a:gridCol>
                <a:gridCol w="684147">
                  <a:extLst>
                    <a:ext uri="{9D8B030D-6E8A-4147-A177-3AD203B41FA5}">
                      <a16:colId xmlns:a16="http://schemas.microsoft.com/office/drawing/2014/main" val="3033621661"/>
                    </a:ext>
                  </a:extLst>
                </a:gridCol>
                <a:gridCol w="671479">
                  <a:extLst>
                    <a:ext uri="{9D8B030D-6E8A-4147-A177-3AD203B41FA5}">
                      <a16:colId xmlns:a16="http://schemas.microsoft.com/office/drawing/2014/main" val="1730772508"/>
                    </a:ext>
                  </a:extLst>
                </a:gridCol>
                <a:gridCol w="646139">
                  <a:extLst>
                    <a:ext uri="{9D8B030D-6E8A-4147-A177-3AD203B41FA5}">
                      <a16:colId xmlns:a16="http://schemas.microsoft.com/office/drawing/2014/main" val="834350256"/>
                    </a:ext>
                  </a:extLst>
                </a:gridCol>
                <a:gridCol w="630002">
                  <a:extLst>
                    <a:ext uri="{9D8B030D-6E8A-4147-A177-3AD203B41FA5}">
                      <a16:colId xmlns:a16="http://schemas.microsoft.com/office/drawing/2014/main" val="3688198760"/>
                    </a:ext>
                  </a:extLst>
                </a:gridCol>
                <a:gridCol w="631090">
                  <a:extLst>
                    <a:ext uri="{9D8B030D-6E8A-4147-A177-3AD203B41FA5}">
                      <a16:colId xmlns:a16="http://schemas.microsoft.com/office/drawing/2014/main" val="1981000968"/>
                    </a:ext>
                  </a:extLst>
                </a:gridCol>
                <a:gridCol w="631090">
                  <a:extLst>
                    <a:ext uri="{9D8B030D-6E8A-4147-A177-3AD203B41FA5}">
                      <a16:colId xmlns:a16="http://schemas.microsoft.com/office/drawing/2014/main" val="1540494326"/>
                    </a:ext>
                  </a:extLst>
                </a:gridCol>
              </a:tblGrid>
              <a:tr h="8914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BANCO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mar/23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abr/23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mai/23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jun/23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jul/23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ago/23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set/23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out/23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nov/23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dez/23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jan</a:t>
                      </a:r>
                      <a:r>
                        <a:rPr lang="pt-BR" sz="1000" u="none" strike="noStrike" dirty="0">
                          <a:effectLst/>
                        </a:rPr>
                        <a:t>/24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fev</a:t>
                      </a:r>
                      <a:r>
                        <a:rPr lang="pt-BR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/24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mar/24</a:t>
                      </a:r>
                    </a:p>
                  </a:txBody>
                  <a:tcPr marL="7881" marR="7881" marT="7881" marB="0" anchor="b"/>
                </a:tc>
                <a:extLst>
                  <a:ext uri="{0D108BD9-81ED-4DB2-BD59-A6C34878D82A}">
                    <a16:rowId xmlns:a16="http://schemas.microsoft.com/office/drawing/2014/main" val="2452670163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029 BANCO ITAU CONSIGNADO S.A.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9.310.048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9.283.660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9.201.720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9.124.794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9.043.705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8.932.444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8.849.221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8.748.207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8.669.063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8.746.350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8.804.260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8.439.329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8.346.670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44701240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623 - BANCO PAN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7.334.719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7.375.244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7.405.076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7.430.593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7.462.801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7.473.734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7.552.743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7.614.615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7.646.231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7.748.201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8.059.587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7.955.477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7.970.224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69665418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237 - BANCO BRADESCO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7.392.679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7.374.210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7.325.475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7.276.859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7.235.300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7.180.700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6.995.447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6.790.960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6.764.522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6.922.252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7.156.434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6.815.646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6.793.854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25219575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318 - BANCO BMG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5.976.225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6.071.037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6.046.605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5.991.822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5.957.433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5.962.552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5.888.415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5.817.631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5.838.091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5.885.589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6.007.559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5.984.506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5.957.063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70052818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033 - BANCO SANTANDER (BRASIL)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3.861.746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3.875.133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3.905.002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3.918.842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3.922.722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3.912.151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3.954.157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3.966.689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4.053.132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4.225.599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4.512.245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4.468.927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4.512.225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01056280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104 - CAIXA ECONOMICA FEDERAL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3.952.628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3.995.709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3.999.598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3.991.184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3.983.890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3.981.235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3.972.118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3.964.792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3.964.522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4.022.008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4.119.712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4.005.064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4.004.009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0169566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626 - BANCO C6 CONSIGNADO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2.671.920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2.734.449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2.795.964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2.837.614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2.881.902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2.920.379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3.013.053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3.075.445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3.126.383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3.246.414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3.643.575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3.499.523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3.567.839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53207646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341 - BANCO ITAU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2.933.270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2.976.823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2.991.345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2.958.939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2.932.205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2.899.642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2.867.423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2.842.695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2.819.126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2.925.472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3.115.534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2.870.650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2.860.638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96758011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121 - BANCO AGIBANK S.A.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1.899.344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1.958.495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2.098.104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2.128.297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2.147.412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2.171.375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2.212.349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2.270.281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2.316.312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2.474.189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2.814.588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2.611.545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2.654.545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50939022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001 - BANCO DO BRASIL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2.153.784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2.182.291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2.200.926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2.210.334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2.215.401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2.224.103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2.232.066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2.241.434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2.253.323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2.362.982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2.538.467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2.378.441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2.400.276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44927181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935 - FACTA FINANCEIRA S 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1.181.445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1.211.301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1.256.946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1.295.540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1.338.138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1.415.125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1.485.857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1.559.794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1.632.398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1.785.237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2.086.333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2.010.037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2.134.323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28227698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389 - BANCO MERCANTIL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1.493.262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1.535.423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1.569.301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1.587.951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1.598.320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1.600.255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1.611.915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1.621.826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1.640.950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1.696.899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1.835.336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1.794.236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1.826.842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5004655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254 - PARANA BANCO S. 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1.336.183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1.369.565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1.401.245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1.417.050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1.432.702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1.443.110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1.453.236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1.459.375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1.466.410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1.579.236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1.742.903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1.541.496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1.551.134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09613983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707 - BANCO DAYCOVAL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1.290.232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1.295.721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1.325.116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1.350.489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1.376.860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1.406.465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1.431.109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1.445.285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1.451.118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1.527.287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1.628.459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1.520.978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1.529.226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9531044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041 - BANCO DO ESTADO DO RIO GRANDE DO SUL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1.528.169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1.526.414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1.525.221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1.518.271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1.499.592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1.504.469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1.546.477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1.549.774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1.522.433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1.551.301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1.607.067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1.503.304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1.477.586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56950696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*752 - CETELEM-BNP 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1.633.120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1.588.318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1.540.403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1.478.396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1.427.802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1.391.612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1.353.038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1.343.576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1.305.963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1.213.885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1.157.579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82685115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422 - BANCO SAFRA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1.361.873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1.350.713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1.342.455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1.325.185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1.304.044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1.273.549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1.245.889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1.217.925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1.188.476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1.193.909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1.222.288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1.124.129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1.087.107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0677672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394 - BANCO BRADESCO FINANCIAMENTOS S.A.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1.292.727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1.271.270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1.246.466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1.227.840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1.210.217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1.188.243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1.170.920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1.148.667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1.127.956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1.123.283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1.112.254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1.060.784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1.033.948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17985993"/>
                  </a:ext>
                </a:extLst>
              </a:tr>
              <a:tr h="18513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934 - AGIBANK FINANCEIRA S/A CREDITO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338.788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345.675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348.727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349.981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351.097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352.202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350.995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351.568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351.854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352.199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352.609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352.943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353.184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4329568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*739 - BANCO CETELEM S.A.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1.751.835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1.709.356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81317343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000 - Outras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1.612.157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1.685.437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1.761.755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1.803.001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1.842.410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1.890.403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1.926.270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1.971.454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2.042.256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2.201.742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2.436.853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2.363.774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2.528.326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4191174"/>
                  </a:ext>
                </a:extLst>
              </a:tr>
              <a:tr h="20342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Total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60.673.034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61.127.926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61.380.167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61.332.904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61.276.554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61.210.532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61.187.462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61.050.029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61.227.594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62.913.725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66.102.026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63.514.674</a:t>
                      </a:r>
                    </a:p>
                  </a:txBody>
                  <a:tcPr marL="7881" marR="7881" marT="78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63.746.598</a:t>
                      </a:r>
                    </a:p>
                  </a:txBody>
                  <a:tcPr marL="7881" marR="7881" marT="7881" marB="0" anchor="b"/>
                </a:tc>
                <a:extLst>
                  <a:ext uri="{0D108BD9-81ED-4DB2-BD59-A6C34878D82A}">
                    <a16:rowId xmlns:a16="http://schemas.microsoft.com/office/drawing/2014/main" val="254360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6050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ítulo 1">
            <a:extLst>
              <a:ext uri="{FF2B5EF4-FFF2-40B4-BE49-F238E27FC236}">
                <a16:creationId xmlns:a16="http://schemas.microsoft.com/office/drawing/2014/main" id="{D718A739-439A-4CC1-BD22-5C4206EE9238}"/>
              </a:ext>
            </a:extLst>
          </p:cNvPr>
          <p:cNvSpPr txBox="1">
            <a:spLocks/>
          </p:cNvSpPr>
          <p:nvPr/>
        </p:nvSpPr>
        <p:spPr>
          <a:xfrm>
            <a:off x="-80580" y="-1"/>
            <a:ext cx="757981" cy="6858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endParaRPr lang="pt-BR" sz="4000" dirty="0">
              <a:solidFill>
                <a:srgbClr val="FFC000"/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410B895-E493-4171-D1AB-345319B0E915}"/>
              </a:ext>
            </a:extLst>
          </p:cNvPr>
          <p:cNvSpPr txBox="1"/>
          <p:nvPr/>
        </p:nvSpPr>
        <p:spPr>
          <a:xfrm>
            <a:off x="949630" y="6538729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239B7D3F-A190-0821-246A-327E0B0DD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688" y="93918"/>
            <a:ext cx="10479820" cy="1149438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/>
              <a:t>Contratos Ativos – Empréstimos e Cartões </a:t>
            </a:r>
            <a:br>
              <a:rPr lang="pt-BR" dirty="0"/>
            </a:br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4D67D73C-253E-490A-9E57-5674FBB083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8974088"/>
              </p:ext>
            </p:extLst>
          </p:nvPr>
        </p:nvGraphicFramePr>
        <p:xfrm>
          <a:off x="294969" y="1429543"/>
          <a:ext cx="11547986" cy="47729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68609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1BFEB2F1-ED80-6A63-48C6-CC3AF81D7FE7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Empréstimos e Cartões </a:t>
            </a:r>
            <a:br>
              <a:rPr lang="pt-BR" dirty="0"/>
            </a:br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FE4449CF-4244-45B4-9B2E-D1C2526D11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2045432"/>
              </p:ext>
            </p:extLst>
          </p:nvPr>
        </p:nvGraphicFramePr>
        <p:xfrm>
          <a:off x="757981" y="1693067"/>
          <a:ext cx="11011232" cy="4652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8298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EB216D14-BEE5-268F-69DD-2C6795CED8B2}"/>
              </a:ext>
            </a:extLst>
          </p:cNvPr>
          <p:cNvSpPr txBox="1"/>
          <p:nvPr/>
        </p:nvSpPr>
        <p:spPr>
          <a:xfrm>
            <a:off x="659360" y="6532460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FCB9C1E-65B9-BCA5-8E62-2F640B79DD1B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Empréstimos </a:t>
            </a:r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DD597FD2-A01E-4353-84C5-68526AEF3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525589"/>
              </p:ext>
            </p:extLst>
          </p:nvPr>
        </p:nvGraphicFramePr>
        <p:xfrm>
          <a:off x="169812" y="1318130"/>
          <a:ext cx="11496167" cy="4884366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3085895">
                  <a:extLst>
                    <a:ext uri="{9D8B030D-6E8A-4147-A177-3AD203B41FA5}">
                      <a16:colId xmlns:a16="http://schemas.microsoft.com/office/drawing/2014/main" val="4037718181"/>
                    </a:ext>
                  </a:extLst>
                </a:gridCol>
                <a:gridCol w="646944">
                  <a:extLst>
                    <a:ext uri="{9D8B030D-6E8A-4147-A177-3AD203B41FA5}">
                      <a16:colId xmlns:a16="http://schemas.microsoft.com/office/drawing/2014/main" val="2662010759"/>
                    </a:ext>
                  </a:extLst>
                </a:gridCol>
                <a:gridCol w="646944">
                  <a:extLst>
                    <a:ext uri="{9D8B030D-6E8A-4147-A177-3AD203B41FA5}">
                      <a16:colId xmlns:a16="http://schemas.microsoft.com/office/drawing/2014/main" val="4234119452"/>
                    </a:ext>
                  </a:extLst>
                </a:gridCol>
                <a:gridCol w="646944">
                  <a:extLst>
                    <a:ext uri="{9D8B030D-6E8A-4147-A177-3AD203B41FA5}">
                      <a16:colId xmlns:a16="http://schemas.microsoft.com/office/drawing/2014/main" val="2667073194"/>
                    </a:ext>
                  </a:extLst>
                </a:gridCol>
                <a:gridCol w="646944">
                  <a:extLst>
                    <a:ext uri="{9D8B030D-6E8A-4147-A177-3AD203B41FA5}">
                      <a16:colId xmlns:a16="http://schemas.microsoft.com/office/drawing/2014/main" val="283140711"/>
                    </a:ext>
                  </a:extLst>
                </a:gridCol>
                <a:gridCol w="646944">
                  <a:extLst>
                    <a:ext uri="{9D8B030D-6E8A-4147-A177-3AD203B41FA5}">
                      <a16:colId xmlns:a16="http://schemas.microsoft.com/office/drawing/2014/main" val="2942851431"/>
                    </a:ext>
                  </a:extLst>
                </a:gridCol>
                <a:gridCol w="646944">
                  <a:extLst>
                    <a:ext uri="{9D8B030D-6E8A-4147-A177-3AD203B41FA5}">
                      <a16:colId xmlns:a16="http://schemas.microsoft.com/office/drawing/2014/main" val="1898571904"/>
                    </a:ext>
                  </a:extLst>
                </a:gridCol>
                <a:gridCol w="646944">
                  <a:extLst>
                    <a:ext uri="{9D8B030D-6E8A-4147-A177-3AD203B41FA5}">
                      <a16:colId xmlns:a16="http://schemas.microsoft.com/office/drawing/2014/main" val="2126580463"/>
                    </a:ext>
                  </a:extLst>
                </a:gridCol>
                <a:gridCol w="646944">
                  <a:extLst>
                    <a:ext uri="{9D8B030D-6E8A-4147-A177-3AD203B41FA5}">
                      <a16:colId xmlns:a16="http://schemas.microsoft.com/office/drawing/2014/main" val="525900357"/>
                    </a:ext>
                  </a:extLst>
                </a:gridCol>
                <a:gridCol w="646944">
                  <a:extLst>
                    <a:ext uri="{9D8B030D-6E8A-4147-A177-3AD203B41FA5}">
                      <a16:colId xmlns:a16="http://schemas.microsoft.com/office/drawing/2014/main" val="2503269269"/>
                    </a:ext>
                  </a:extLst>
                </a:gridCol>
                <a:gridCol w="646944">
                  <a:extLst>
                    <a:ext uri="{9D8B030D-6E8A-4147-A177-3AD203B41FA5}">
                      <a16:colId xmlns:a16="http://schemas.microsoft.com/office/drawing/2014/main" val="1596558069"/>
                    </a:ext>
                  </a:extLst>
                </a:gridCol>
                <a:gridCol w="646944">
                  <a:extLst>
                    <a:ext uri="{9D8B030D-6E8A-4147-A177-3AD203B41FA5}">
                      <a16:colId xmlns:a16="http://schemas.microsoft.com/office/drawing/2014/main" val="3775491492"/>
                    </a:ext>
                  </a:extLst>
                </a:gridCol>
                <a:gridCol w="646944">
                  <a:extLst>
                    <a:ext uri="{9D8B030D-6E8A-4147-A177-3AD203B41FA5}">
                      <a16:colId xmlns:a16="http://schemas.microsoft.com/office/drawing/2014/main" val="1911050562"/>
                    </a:ext>
                  </a:extLst>
                </a:gridCol>
                <a:gridCol w="646944">
                  <a:extLst>
                    <a:ext uri="{9D8B030D-6E8A-4147-A177-3AD203B41FA5}">
                      <a16:colId xmlns:a16="http://schemas.microsoft.com/office/drawing/2014/main" val="3050257795"/>
                    </a:ext>
                  </a:extLst>
                </a:gridCol>
              </a:tblGrid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BANCO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mar/2023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abr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mai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jun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jul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ago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set/2023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out/2023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nov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dez/2023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jan</a:t>
                      </a:r>
                      <a:r>
                        <a:rPr lang="pt-BR" sz="1000" u="none" strike="noStrike" dirty="0">
                          <a:effectLst/>
                        </a:rPr>
                        <a:t>/2024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  <a:r>
                        <a:rPr lang="pt-B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/2024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mar/2024</a:t>
                      </a:r>
                    </a:p>
                  </a:txBody>
                  <a:tcPr marL="8107" marR="8107" marT="8107" marB="0" anchor="b"/>
                </a:tc>
                <a:extLst>
                  <a:ext uri="{0D108BD9-81ED-4DB2-BD59-A6C34878D82A}">
                    <a16:rowId xmlns:a16="http://schemas.microsoft.com/office/drawing/2014/main" val="1298099654"/>
                  </a:ext>
                </a:extLst>
              </a:tr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029 BANCO ITAU CONSIGNADO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9.310.048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9.283.660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9.201.720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9.124.794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9.043.705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8.932.444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8.849.221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8.748.207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8.669.063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8.746.350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8.804.260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8.439.329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8.346.670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08931946"/>
                  </a:ext>
                </a:extLst>
              </a:tr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237 - BANCO BRADESCO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6.218.673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6.190.540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6.142.477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6.098.746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6.056.638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6.004.104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5.963.552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5.926.643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5.895.125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6.045.869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6.272.436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5.941.252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5.920.966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88717940"/>
                  </a:ext>
                </a:extLst>
              </a:tr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623 - BANCO PAN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4.883.229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4.852.086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4.835.697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4.824.778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4.820.292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4.787.502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4.834.268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4.846.336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4.825.037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4.875.377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5.134.057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4.987.979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4.962.295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60653715"/>
                  </a:ext>
                </a:extLst>
              </a:tr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033 - BANCO SANTANDER (BRASIL)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3.371.520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3.378.097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3.403.317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3.412.912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3.412.080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3.396.180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3.433.842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3.435.137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3.509.505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3.669.363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3.950.414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3.909.193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3.945.699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22442787"/>
                  </a:ext>
                </a:extLst>
              </a:tr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626 - BANCO C6 CONSIGNADO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2.671.920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2.734.449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2.795.964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2.837.614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2.881.902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2.920.379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3.013.053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3.075.445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3.126.383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3.246.414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3.643.575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3.499.523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3.567.839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96728507"/>
                  </a:ext>
                </a:extLst>
              </a:tr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104 - CAIXA ECONOMICA FEDERAL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3.014.164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3.051.313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3.055.335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3.047.052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3.039.891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3.037.299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3.035.142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3.028.245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3.028.289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3.085.859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3.183.574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3.069.241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3.068.485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18318351"/>
                  </a:ext>
                </a:extLst>
              </a:tr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341 - BANCO ITAU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2.928.947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2.974.178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2.988.700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2.956.294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2.929.560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2.896.997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2.864.965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2.840.237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2.816.668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2.923.014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3.113.076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2.868.192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2.858.180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94258887"/>
                  </a:ext>
                </a:extLst>
              </a:tr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001 - BANCO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2.114.862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2.142.982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2.161.618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2.171.027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2.176.094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2.184.797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2.193.201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2.202.580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2.214.481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2.324.144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2.499.631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2.339.609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2.361.457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61956923"/>
                  </a:ext>
                </a:extLst>
              </a:tr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121 - BANCO AGIBANK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1.609.064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1.637.810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1.756.362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1.773.587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1.779.995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1.790.618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1.817.637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1.860.049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1.889.564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2.034.363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2.362.382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2.145.917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2.175.353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86468962"/>
                  </a:ext>
                </a:extLst>
              </a:tr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254 - PARANA BANCO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1.306.155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1.338.836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1.369.654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1.384.630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1.399.521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1.409.136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1.418.681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1.424.237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1.430.634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1.542.905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1.705.863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1.503.852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1.512.989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05397342"/>
                  </a:ext>
                </a:extLst>
              </a:tr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935 - FACTA FINANCEIRA S 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696.175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702.264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729.770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757.256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786.430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848.032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902.626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958.400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1.016.231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1.150.850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1.431.128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1.333.958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1.436.088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08385981"/>
                  </a:ext>
                </a:extLst>
              </a:tr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041 - BANCO DO ESTADO DO RIO GRANDE DO SUL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1.324.041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1.322.844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1.323.075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1.317.373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1.311.600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1.325.053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1.368.062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1.371.936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1.345.068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1.373.738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1.429.502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1.330.179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1.304.990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87946643"/>
                  </a:ext>
                </a:extLst>
              </a:tr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422 - BANCO SAFRA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1.358.517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1.347.317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1.339.061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1.321.792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1.300.654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1.270.163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1.242.560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1.214.602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1.185.155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1.190.589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1.218.968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1.120.811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1.083.793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53478353"/>
                  </a:ext>
                </a:extLst>
              </a:tr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394 - BANCO BRADESCO FINANCIAMENTOS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1.292.727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1.271.270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1.246.466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1.227.840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1.210.217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1.188.243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1.170.920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1.148.667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1.127.956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1.123.283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1.112.254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1.060.784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1.033.948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4585273"/>
                  </a:ext>
                </a:extLst>
              </a:tr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*752 - CETELEM-BNP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1.358.754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1.323.844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1.290.386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1.258.533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1.222.549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1.186.709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1.157.808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1.148.373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1.110.753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1.029.901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977.496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92608477"/>
                  </a:ext>
                </a:extLst>
              </a:tr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389 - BANCO MERCANTIL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812.585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835.731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853.613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862.011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865.845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861.175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870.415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873.024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881.975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925.708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1.051.639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1.006.613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1.030.329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69330726"/>
                  </a:ext>
                </a:extLst>
              </a:tr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707 - BANCO DAYCOVAL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710.235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704.517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725.187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743.120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761.632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782.812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805.733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814.911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820.637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890.495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985.454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885.511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891.107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89305791"/>
                  </a:ext>
                </a:extLst>
              </a:tr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318 - BANCO BMG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677.827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655.186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643.149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589.655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537.529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524.836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502.026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496.747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512.063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539.848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640.442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614.360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576.089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1334719"/>
                  </a:ext>
                </a:extLst>
              </a:tr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*739 - BANCO CETELEM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1.456.177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1.413.522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7745661"/>
                  </a:ext>
                </a:extLst>
              </a:tr>
              <a:tr h="21868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000 - Outras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1.374.954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1.439.084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1.509.559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1.545.067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1.575.034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1.610.952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1.636.194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1.666.299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1.717.170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1.855.990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2.070.710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1.984.553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2.132.861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96862312"/>
                  </a:ext>
                </a:extLst>
              </a:tr>
              <a:tr h="29206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Total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47.131.820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47.275.686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47.439.478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47.319.392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47.179.005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47.029.255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47.144.647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47.118.411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47.168.812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48.692.532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51.720.118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49.070.757</a:t>
                      </a:r>
                    </a:p>
                  </a:txBody>
                  <a:tcPr marL="8107" marR="8107" marT="810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49.186.634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0548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3160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74BAC834-8C0C-EF79-8526-A28C1A7B9969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Empréstimos </a:t>
            </a:r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 e 2024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5BE5CB94-FC8B-1353-6581-EF09AA0EE827}"/>
              </a:ext>
            </a:extLst>
          </p:cNvPr>
          <p:cNvSpPr txBox="1"/>
          <p:nvPr/>
        </p:nvSpPr>
        <p:spPr>
          <a:xfrm>
            <a:off x="659360" y="6462120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D839978F-4E77-4DA7-84C4-C8174116973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9013548"/>
              </p:ext>
            </p:extLst>
          </p:nvPr>
        </p:nvGraphicFramePr>
        <p:xfrm>
          <a:off x="659360" y="1496218"/>
          <a:ext cx="11080356" cy="4641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1266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FE8DDA9B3586F4F9E6F3FDFC3836DE8" ma:contentTypeVersion="15" ma:contentTypeDescription="Crie um novo documento." ma:contentTypeScope="" ma:versionID="b7be27425deee75787bf307c55f8135a">
  <xsd:schema xmlns:xsd="http://www.w3.org/2001/XMLSchema" xmlns:xs="http://www.w3.org/2001/XMLSchema" xmlns:p="http://schemas.microsoft.com/office/2006/metadata/properties" xmlns:ns2="1dc9edf2-5d17-43b4-a6e5-fdec2551ea09" xmlns:ns3="e8efdfe3-af0e-41b5-bec8-124024c2c490" targetNamespace="http://schemas.microsoft.com/office/2006/metadata/properties" ma:root="true" ma:fieldsID="ad376d7c7d256e5fcf858f510e6fa055" ns2:_="" ns3:_="">
    <xsd:import namespace="1dc9edf2-5d17-43b4-a6e5-fdec2551ea09"/>
    <xsd:import namespace="e8efdfe3-af0e-41b5-bec8-124024c2c49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c9edf2-5d17-43b4-a6e5-fdec2551ea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Marcações de imagem" ma:readOnly="false" ma:fieldId="{5cf76f15-5ced-4ddc-b409-7134ff3c332f}" ma:taxonomyMulti="true" ma:sspId="bf897d17-34fd-4a01-8f80-908009a6c4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fdfe3-af0e-41b5-bec8-124024c2c49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df522f75-afee-4c85-80e0-afd0774978a6}" ma:internalName="TaxCatchAll" ma:showField="CatchAllData" ma:web="e8efdfe3-af0e-41b5-bec8-124024c2c49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1dc9edf2-5d17-43b4-a6e5-fdec2551ea09" xsi:nil="true"/>
    <TaxCatchAll xmlns="e8efdfe3-af0e-41b5-bec8-124024c2c490" xsi:nil="true"/>
    <lcf76f155ced4ddcb4097134ff3c332f xmlns="1dc9edf2-5d17-43b4-a6e5-fdec2551ea09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77053A-66E6-4A04-8EB8-60E18869A093}"/>
</file>

<file path=customXml/itemProps2.xml><?xml version="1.0" encoding="utf-8"?>
<ds:datastoreItem xmlns:ds="http://schemas.openxmlformats.org/officeDocument/2006/customXml" ds:itemID="{8FE1FB2F-A2B6-45CC-AAF8-AA1AB76D0C57}">
  <ds:schemaRefs>
    <ds:schemaRef ds:uri="http://purl.org/dc/elements/1.1/"/>
    <ds:schemaRef ds:uri="http://schemas.microsoft.com/office/2006/documentManagement/types"/>
    <ds:schemaRef ds:uri="http://schemas.microsoft.com/office/2006/metadata/properties"/>
    <ds:schemaRef ds:uri="79ef58ae-feed-429f-98f7-b776ff4f4da4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b34e347c-6091-480f-9a73-7afc02a738c8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2D2DA6F9-961F-4A1B-B7D6-FC5E7D0D1EE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7223</TotalTime>
  <Words>5758</Words>
  <Application>Microsoft Office PowerPoint</Application>
  <PresentationFormat>Widescreen</PresentationFormat>
  <Paragraphs>3381</Paragraphs>
  <Slides>37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37</vt:i4>
      </vt:variant>
    </vt:vector>
  </HeadingPairs>
  <TitlesOfParts>
    <vt:vector size="43" baseType="lpstr">
      <vt:lpstr>Arial</vt:lpstr>
      <vt:lpstr>Calibri</vt:lpstr>
      <vt:lpstr>Calibri Light</vt:lpstr>
      <vt:lpstr>Segoe UI</vt:lpstr>
      <vt:lpstr>Tema do Office</vt:lpstr>
      <vt:lpstr>1_Tema do Office</vt:lpstr>
      <vt:lpstr>Valores operados no Consignado INSS</vt:lpstr>
      <vt:lpstr>Principais Conceitos</vt:lpstr>
      <vt:lpstr>Evolução das Taxas de Juros</vt:lpstr>
      <vt:lpstr>Contratos Ativos</vt:lpstr>
      <vt:lpstr>Contratos Ativos – Empréstimos e Cartões  (Previdenciário e LOAS) 2023 e 2024</vt:lpstr>
      <vt:lpstr>Contratos Ativos – Empréstimos e Cartões  (Previdenciário e LOAS) 2023 e 2024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Novas Operações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Agradecemos a atenção!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Tamara Kinupp</dc:creator>
  <cp:lastModifiedBy>Benedito Adalberto Brunca</cp:lastModifiedBy>
  <cp:revision>368</cp:revision>
  <dcterms:created xsi:type="dcterms:W3CDTF">2023-04-13T00:27:16Z</dcterms:created>
  <dcterms:modified xsi:type="dcterms:W3CDTF">2024-04-11T12:26:06Z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0x0101002FE8DDA9B3586F4F9E6F3FDFC3836DE8</vt:lpwstr>
  </property>
  <property fmtid="{D5CDD505-2E9C-101B-9397-08002B2CF9AE}" pid="3" name="Order">
    <vt:r8>19836600</vt:r8>
  </property>
  <property fmtid="{D5CDD505-2E9C-101B-9397-08002B2CF9AE}" pid="4" name="TriggerFlowInfo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_ExtendedDescription">
    <vt:lpwstr/>
  </property>
</Properties>
</file>